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3"/>
  </p:notesMasterIdLst>
  <p:sldIdLst>
    <p:sldId id="256" r:id="rId2"/>
    <p:sldId id="262" r:id="rId3"/>
    <p:sldId id="266" r:id="rId4"/>
    <p:sldId id="267" r:id="rId5"/>
    <p:sldId id="261" r:id="rId6"/>
    <p:sldId id="307" r:id="rId7"/>
    <p:sldId id="272" r:id="rId8"/>
    <p:sldId id="258" r:id="rId9"/>
    <p:sldId id="271" r:id="rId10"/>
    <p:sldId id="273" r:id="rId11"/>
    <p:sldId id="274" r:id="rId12"/>
    <p:sldId id="309" r:id="rId13"/>
    <p:sldId id="311" r:id="rId14"/>
    <p:sldId id="310" r:id="rId15"/>
    <p:sldId id="312" r:id="rId16"/>
    <p:sldId id="313" r:id="rId17"/>
    <p:sldId id="316" r:id="rId18"/>
    <p:sldId id="333" r:id="rId19"/>
    <p:sldId id="317" r:id="rId20"/>
    <p:sldId id="318" r:id="rId21"/>
    <p:sldId id="319" r:id="rId22"/>
    <p:sldId id="337" r:id="rId23"/>
    <p:sldId id="338" r:id="rId24"/>
    <p:sldId id="336" r:id="rId25"/>
    <p:sldId id="321" r:id="rId26"/>
    <p:sldId id="324" r:id="rId27"/>
    <p:sldId id="326" r:id="rId28"/>
    <p:sldId id="327" r:id="rId29"/>
    <p:sldId id="328" r:id="rId30"/>
    <p:sldId id="332" r:id="rId31"/>
    <p:sldId id="331" r:id="rId32"/>
    <p:sldId id="329" r:id="rId33"/>
    <p:sldId id="325" r:id="rId34"/>
    <p:sldId id="322" r:id="rId35"/>
    <p:sldId id="323" r:id="rId36"/>
    <p:sldId id="339" r:id="rId37"/>
    <p:sldId id="264" r:id="rId38"/>
    <p:sldId id="281" r:id="rId39"/>
    <p:sldId id="282" r:id="rId40"/>
    <p:sldId id="283" r:id="rId41"/>
    <p:sldId id="284" r:id="rId42"/>
    <p:sldId id="285" r:id="rId43"/>
    <p:sldId id="286" r:id="rId44"/>
    <p:sldId id="288" r:id="rId45"/>
    <p:sldId id="289" r:id="rId46"/>
    <p:sldId id="290" r:id="rId47"/>
    <p:sldId id="291" r:id="rId48"/>
    <p:sldId id="292" r:id="rId49"/>
    <p:sldId id="293" r:id="rId50"/>
    <p:sldId id="334" r:id="rId51"/>
    <p:sldId id="306" r:id="rId52"/>
    <p:sldId id="276" r:id="rId53"/>
    <p:sldId id="280" r:id="rId54"/>
    <p:sldId id="298" r:id="rId55"/>
    <p:sldId id="299" r:id="rId56"/>
    <p:sldId id="301" r:id="rId57"/>
    <p:sldId id="304" r:id="rId58"/>
    <p:sldId id="302" r:id="rId59"/>
    <p:sldId id="300" r:id="rId60"/>
    <p:sldId id="315" r:id="rId61"/>
    <p:sldId id="278" r:id="rId62"/>
    <p:sldId id="279" r:id="rId63"/>
    <p:sldId id="303" r:id="rId64"/>
    <p:sldId id="297" r:id="rId65"/>
    <p:sldId id="305" r:id="rId66"/>
    <p:sldId id="268" r:id="rId67"/>
    <p:sldId id="295" r:id="rId68"/>
    <p:sldId id="260" r:id="rId69"/>
    <p:sldId id="308" r:id="rId70"/>
    <p:sldId id="314" r:id="rId71"/>
    <p:sldId id="335"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5"/>
    <a:srgbClr val="FCAE9E"/>
    <a:srgbClr val="C709C7"/>
    <a:srgbClr val="6DF363"/>
    <a:srgbClr val="FDC4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23781" autoAdjust="0"/>
    <p:restoredTop sz="94660"/>
  </p:normalViewPr>
  <p:slideViewPr>
    <p:cSldViewPr>
      <p:cViewPr>
        <p:scale>
          <a:sx n="60" d="100"/>
          <a:sy n="60" d="100"/>
        </p:scale>
        <p:origin x="-610" y="58"/>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C0CE4-E479-40F5-AD8D-30FAB070EBF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640ACDFE-0948-4E30-92B6-F2DCE181C356}">
      <dgm:prSet phldrT="[Text]"/>
      <dgm:spPr>
        <a:solidFill>
          <a:srgbClr val="D595FD"/>
        </a:solidFill>
      </dgm:spPr>
      <dgm:t>
        <a:bodyPr/>
        <a:lstStyle/>
        <a:p>
          <a:r>
            <a:rPr lang="en-US" dirty="0" smtClean="0">
              <a:solidFill>
                <a:schemeClr val="tx1"/>
              </a:solidFill>
            </a:rPr>
            <a:t>1</a:t>
          </a:r>
          <a:endParaRPr lang="en-US" dirty="0">
            <a:solidFill>
              <a:schemeClr val="tx1"/>
            </a:solidFill>
          </a:endParaRPr>
        </a:p>
      </dgm:t>
    </dgm:pt>
    <dgm:pt modelId="{9C6311C1-ED70-4E6D-B84A-9D6DF63F89E5}" type="parTrans" cxnId="{AB3ED63E-7A52-4C68-8EE9-DA5ABF1DF8B8}">
      <dgm:prSet/>
      <dgm:spPr/>
      <dgm:t>
        <a:bodyPr/>
        <a:lstStyle/>
        <a:p>
          <a:endParaRPr lang="en-US">
            <a:solidFill>
              <a:schemeClr val="tx1"/>
            </a:solidFill>
          </a:endParaRPr>
        </a:p>
      </dgm:t>
    </dgm:pt>
    <dgm:pt modelId="{8A84141C-2B97-4880-BA58-C6BEBF31B3AE}" type="sibTrans" cxnId="{AB3ED63E-7A52-4C68-8EE9-DA5ABF1DF8B8}">
      <dgm:prSet/>
      <dgm:spPr/>
      <dgm:t>
        <a:bodyPr/>
        <a:lstStyle/>
        <a:p>
          <a:endParaRPr lang="en-US">
            <a:solidFill>
              <a:schemeClr val="tx1"/>
            </a:solidFill>
          </a:endParaRPr>
        </a:p>
      </dgm:t>
    </dgm:pt>
    <dgm:pt modelId="{0C91F83D-249A-4E15-B863-A40D1748BB13}">
      <dgm:prSet phldrT="[Text]"/>
      <dgm:spPr/>
      <dgm:t>
        <a:bodyPr/>
        <a:lstStyle/>
        <a:p>
          <a:r>
            <a:rPr lang="en-US" b="1" dirty="0" smtClean="0">
              <a:solidFill>
                <a:schemeClr val="tx1"/>
              </a:solidFill>
            </a:rPr>
            <a:t>Goals setting </a:t>
          </a:r>
          <a:endParaRPr lang="en-US" b="1" dirty="0">
            <a:solidFill>
              <a:schemeClr val="tx1"/>
            </a:solidFill>
          </a:endParaRPr>
        </a:p>
      </dgm:t>
    </dgm:pt>
    <dgm:pt modelId="{29C30001-C3C2-459F-9ED3-F7B742A9A5F9}" type="parTrans" cxnId="{258CA423-14AE-46A9-A016-D994E980554D}">
      <dgm:prSet/>
      <dgm:spPr/>
      <dgm:t>
        <a:bodyPr/>
        <a:lstStyle/>
        <a:p>
          <a:endParaRPr lang="en-US">
            <a:solidFill>
              <a:schemeClr val="tx1"/>
            </a:solidFill>
          </a:endParaRPr>
        </a:p>
      </dgm:t>
    </dgm:pt>
    <dgm:pt modelId="{3D697204-38E1-4526-88AD-BDC7C800A54E}" type="sibTrans" cxnId="{258CA423-14AE-46A9-A016-D994E980554D}">
      <dgm:prSet/>
      <dgm:spPr/>
      <dgm:t>
        <a:bodyPr/>
        <a:lstStyle/>
        <a:p>
          <a:endParaRPr lang="en-US">
            <a:solidFill>
              <a:schemeClr val="tx1"/>
            </a:solidFill>
          </a:endParaRPr>
        </a:p>
      </dgm:t>
    </dgm:pt>
    <dgm:pt modelId="{DAD3758E-218A-4E39-BED1-3D26E51BFF40}">
      <dgm:prSet phldrT="[Text]"/>
      <dgm:spPr/>
      <dgm:t>
        <a:bodyPr/>
        <a:lstStyle/>
        <a:p>
          <a:r>
            <a:rPr lang="en-US" b="0" i="0" dirty="0" smtClean="0"/>
            <a:t>Vital, understandable, simple, short, and measurable goals</a:t>
          </a:r>
          <a:endParaRPr lang="en-US" dirty="0">
            <a:solidFill>
              <a:schemeClr val="tx1"/>
            </a:solidFill>
          </a:endParaRPr>
        </a:p>
      </dgm:t>
    </dgm:pt>
    <dgm:pt modelId="{833E2832-E9BB-4D6E-904E-51DA14E2214C}" type="parTrans" cxnId="{BE65AA6E-15D1-4901-96BE-DEB206BC0B4F}">
      <dgm:prSet/>
      <dgm:spPr/>
      <dgm:t>
        <a:bodyPr/>
        <a:lstStyle/>
        <a:p>
          <a:endParaRPr lang="en-US">
            <a:solidFill>
              <a:schemeClr val="tx1"/>
            </a:solidFill>
          </a:endParaRPr>
        </a:p>
      </dgm:t>
    </dgm:pt>
    <dgm:pt modelId="{9E57B8C1-9A74-4B53-B8BF-E6BB70376E08}" type="sibTrans" cxnId="{BE65AA6E-15D1-4901-96BE-DEB206BC0B4F}">
      <dgm:prSet/>
      <dgm:spPr/>
      <dgm:t>
        <a:bodyPr/>
        <a:lstStyle/>
        <a:p>
          <a:endParaRPr lang="en-US">
            <a:solidFill>
              <a:schemeClr val="tx1"/>
            </a:solidFill>
          </a:endParaRPr>
        </a:p>
      </dgm:t>
    </dgm:pt>
    <dgm:pt modelId="{80E7B092-B465-4302-8A2E-C5250DC138E5}">
      <dgm:prSet phldrT="[Text]"/>
      <dgm:spPr>
        <a:solidFill>
          <a:srgbClr val="79FE72"/>
        </a:solidFill>
      </dgm:spPr>
      <dgm:t>
        <a:bodyPr/>
        <a:lstStyle/>
        <a:p>
          <a:r>
            <a:rPr lang="en-US" dirty="0" smtClean="0">
              <a:solidFill>
                <a:schemeClr val="tx1"/>
              </a:solidFill>
            </a:rPr>
            <a:t>2 </a:t>
          </a:r>
          <a:endParaRPr lang="en-US" dirty="0">
            <a:solidFill>
              <a:schemeClr val="tx1"/>
            </a:solidFill>
          </a:endParaRPr>
        </a:p>
      </dgm:t>
    </dgm:pt>
    <dgm:pt modelId="{4D0F0ABC-A73C-42F5-9F10-1F34310C97B9}" type="parTrans" cxnId="{40D87DF2-AF87-4A65-9906-9B7326ACBCF7}">
      <dgm:prSet/>
      <dgm:spPr/>
      <dgm:t>
        <a:bodyPr/>
        <a:lstStyle/>
        <a:p>
          <a:endParaRPr lang="en-US">
            <a:solidFill>
              <a:schemeClr val="tx1"/>
            </a:solidFill>
          </a:endParaRPr>
        </a:p>
      </dgm:t>
    </dgm:pt>
    <dgm:pt modelId="{CD964BD3-D33B-463F-9CAA-131E3412B6E8}" type="sibTrans" cxnId="{40D87DF2-AF87-4A65-9906-9B7326ACBCF7}">
      <dgm:prSet/>
      <dgm:spPr/>
      <dgm:t>
        <a:bodyPr/>
        <a:lstStyle/>
        <a:p>
          <a:endParaRPr lang="en-US">
            <a:solidFill>
              <a:schemeClr val="tx1"/>
            </a:solidFill>
          </a:endParaRPr>
        </a:p>
      </dgm:t>
    </dgm:pt>
    <dgm:pt modelId="{138EAF3A-3FFE-4C89-9F34-B8DCE377C04A}">
      <dgm:prSet phldrT="[Text]"/>
      <dgm:spPr>
        <a:solidFill>
          <a:srgbClr val="FFD961"/>
        </a:solidFill>
      </dgm:spPr>
      <dgm:t>
        <a:bodyPr/>
        <a:lstStyle/>
        <a:p>
          <a:r>
            <a:rPr lang="en-US" dirty="0" smtClean="0">
              <a:solidFill>
                <a:schemeClr val="tx1"/>
              </a:solidFill>
            </a:rPr>
            <a:t>4</a:t>
          </a:r>
          <a:endParaRPr lang="en-US" dirty="0">
            <a:solidFill>
              <a:schemeClr val="tx1"/>
            </a:solidFill>
          </a:endParaRPr>
        </a:p>
      </dgm:t>
    </dgm:pt>
    <dgm:pt modelId="{426CD5AB-27F9-4FC6-9515-8251B26AFF86}" type="parTrans" cxnId="{9A42C35B-BF5B-4A63-9B1E-E5A32593E28F}">
      <dgm:prSet/>
      <dgm:spPr/>
      <dgm:t>
        <a:bodyPr/>
        <a:lstStyle/>
        <a:p>
          <a:endParaRPr lang="en-US">
            <a:solidFill>
              <a:schemeClr val="tx1"/>
            </a:solidFill>
          </a:endParaRPr>
        </a:p>
      </dgm:t>
    </dgm:pt>
    <dgm:pt modelId="{5B865AD2-F878-4A80-9CE3-2C9346E66567}" type="sibTrans" cxnId="{9A42C35B-BF5B-4A63-9B1E-E5A32593E28F}">
      <dgm:prSet/>
      <dgm:spPr/>
      <dgm:t>
        <a:bodyPr/>
        <a:lstStyle/>
        <a:p>
          <a:endParaRPr lang="en-US">
            <a:solidFill>
              <a:schemeClr val="tx1"/>
            </a:solidFill>
          </a:endParaRPr>
        </a:p>
      </dgm:t>
    </dgm:pt>
    <dgm:pt modelId="{F92F5FBB-8398-4C85-806E-1D2F6DCCA51A}">
      <dgm:prSet phldrT="[Text]"/>
      <dgm:spPr>
        <a:solidFill>
          <a:srgbClr val="FDC4B9"/>
        </a:solidFill>
      </dgm:spPr>
      <dgm:t>
        <a:bodyPr/>
        <a:lstStyle/>
        <a:p>
          <a:r>
            <a:rPr lang="en-US" dirty="0" smtClean="0">
              <a:solidFill>
                <a:schemeClr val="tx1"/>
              </a:solidFill>
            </a:rPr>
            <a:t>5</a:t>
          </a:r>
          <a:endParaRPr lang="en-US" dirty="0">
            <a:solidFill>
              <a:schemeClr val="tx1"/>
            </a:solidFill>
          </a:endParaRPr>
        </a:p>
      </dgm:t>
    </dgm:pt>
    <dgm:pt modelId="{78C55636-6CBA-4D57-A3D5-B8BF7CDFD24F}" type="parTrans" cxnId="{FFBA8F85-640A-45AA-8DC1-4BCF760E0428}">
      <dgm:prSet/>
      <dgm:spPr/>
      <dgm:t>
        <a:bodyPr/>
        <a:lstStyle/>
        <a:p>
          <a:endParaRPr lang="en-US">
            <a:solidFill>
              <a:schemeClr val="tx1"/>
            </a:solidFill>
          </a:endParaRPr>
        </a:p>
      </dgm:t>
    </dgm:pt>
    <dgm:pt modelId="{CEDCAE1F-CCAF-47FF-810E-A0C87BC21060}" type="sibTrans" cxnId="{FFBA8F85-640A-45AA-8DC1-4BCF760E0428}">
      <dgm:prSet/>
      <dgm:spPr/>
      <dgm:t>
        <a:bodyPr/>
        <a:lstStyle/>
        <a:p>
          <a:endParaRPr lang="en-US">
            <a:solidFill>
              <a:schemeClr val="tx1"/>
            </a:solidFill>
          </a:endParaRPr>
        </a:p>
      </dgm:t>
    </dgm:pt>
    <dgm:pt modelId="{326342A2-7045-4A93-A8F0-14CC472F7A03}">
      <dgm:prSet phldrT="[Text]"/>
      <dgm:spPr>
        <a:solidFill>
          <a:schemeClr val="bg2">
            <a:lumMod val="90000"/>
          </a:schemeClr>
        </a:solidFill>
      </dgm:spPr>
      <dgm:t>
        <a:bodyPr/>
        <a:lstStyle/>
        <a:p>
          <a:r>
            <a:rPr lang="en-US" dirty="0" smtClean="0">
              <a:solidFill>
                <a:schemeClr val="tx1"/>
              </a:solidFill>
            </a:rPr>
            <a:t>6</a:t>
          </a:r>
          <a:endParaRPr lang="en-US" dirty="0">
            <a:solidFill>
              <a:schemeClr val="tx1"/>
            </a:solidFill>
          </a:endParaRPr>
        </a:p>
      </dgm:t>
    </dgm:pt>
    <dgm:pt modelId="{6687DDE1-D661-4C63-ADFE-4F1C2162CF0B}" type="parTrans" cxnId="{B54E957C-84CE-4425-B9AB-E8EA4E4326D5}">
      <dgm:prSet/>
      <dgm:spPr/>
      <dgm:t>
        <a:bodyPr/>
        <a:lstStyle/>
        <a:p>
          <a:endParaRPr lang="en-US">
            <a:solidFill>
              <a:schemeClr val="tx1"/>
            </a:solidFill>
          </a:endParaRPr>
        </a:p>
      </dgm:t>
    </dgm:pt>
    <dgm:pt modelId="{2467A38D-5060-4766-9E55-45C6203A617D}" type="sibTrans" cxnId="{B54E957C-84CE-4425-B9AB-E8EA4E4326D5}">
      <dgm:prSet/>
      <dgm:spPr/>
      <dgm:t>
        <a:bodyPr/>
        <a:lstStyle/>
        <a:p>
          <a:endParaRPr lang="en-US">
            <a:solidFill>
              <a:schemeClr val="tx1"/>
            </a:solidFill>
          </a:endParaRPr>
        </a:p>
      </dgm:t>
    </dgm:pt>
    <dgm:pt modelId="{CE1380D1-D5B2-44E6-A4D8-73804F71908B}">
      <dgm:prSet phldrT="[Text]"/>
      <dgm:spPr>
        <a:solidFill>
          <a:schemeClr val="accent6">
            <a:lumMod val="60000"/>
            <a:lumOff val="40000"/>
          </a:schemeClr>
        </a:solidFill>
      </dgm:spPr>
      <dgm:t>
        <a:bodyPr/>
        <a:lstStyle/>
        <a:p>
          <a:r>
            <a:rPr lang="en-US" dirty="0" smtClean="0">
              <a:solidFill>
                <a:schemeClr val="tx1"/>
              </a:solidFill>
            </a:rPr>
            <a:t>3</a:t>
          </a:r>
          <a:endParaRPr lang="en-US" dirty="0">
            <a:solidFill>
              <a:schemeClr val="tx1"/>
            </a:solidFill>
          </a:endParaRPr>
        </a:p>
      </dgm:t>
    </dgm:pt>
    <dgm:pt modelId="{1AFBC1B3-297E-455D-96B6-DCA105E41C55}" type="parTrans" cxnId="{A57F6C4D-0915-44F5-B508-AC7B2CAE11DE}">
      <dgm:prSet/>
      <dgm:spPr/>
      <dgm:t>
        <a:bodyPr/>
        <a:lstStyle/>
        <a:p>
          <a:endParaRPr lang="en-US">
            <a:solidFill>
              <a:schemeClr val="tx1"/>
            </a:solidFill>
          </a:endParaRPr>
        </a:p>
      </dgm:t>
    </dgm:pt>
    <dgm:pt modelId="{498C9F2A-EBA7-4E1E-89F1-697924C4FFAC}" type="sibTrans" cxnId="{A57F6C4D-0915-44F5-B508-AC7B2CAE11DE}">
      <dgm:prSet/>
      <dgm:spPr/>
      <dgm:t>
        <a:bodyPr/>
        <a:lstStyle/>
        <a:p>
          <a:endParaRPr lang="en-US">
            <a:solidFill>
              <a:schemeClr val="tx1"/>
            </a:solidFill>
          </a:endParaRPr>
        </a:p>
      </dgm:t>
    </dgm:pt>
    <dgm:pt modelId="{647F86AB-84FC-482B-97CB-B7EC0D70F090}">
      <dgm:prSet phldrT="[Text]"/>
      <dgm:spPr>
        <a:solidFill>
          <a:schemeClr val="bg1"/>
        </a:solidFill>
      </dgm:spPr>
      <dgm:t>
        <a:bodyPr/>
        <a:lstStyle/>
        <a:p>
          <a:r>
            <a:rPr lang="en-US" b="1" dirty="0" smtClean="0">
              <a:solidFill>
                <a:schemeClr val="tx1"/>
              </a:solidFill>
            </a:rPr>
            <a:t>Setting priorities for measurements</a:t>
          </a:r>
          <a:endParaRPr lang="en-US" b="1" dirty="0">
            <a:solidFill>
              <a:schemeClr val="tx1"/>
            </a:solidFill>
          </a:endParaRPr>
        </a:p>
      </dgm:t>
    </dgm:pt>
    <dgm:pt modelId="{05E3B3BE-2485-48D5-9EE1-37B913E4EBFE}" type="parTrans" cxnId="{2A3BF602-E97D-4EB4-88F5-F0F4371B9C93}">
      <dgm:prSet/>
      <dgm:spPr/>
      <dgm:t>
        <a:bodyPr/>
        <a:lstStyle/>
        <a:p>
          <a:endParaRPr lang="en-US"/>
        </a:p>
      </dgm:t>
    </dgm:pt>
    <dgm:pt modelId="{E392AF77-334E-40A2-8890-DA3A3C7DE4EC}" type="sibTrans" cxnId="{2A3BF602-E97D-4EB4-88F5-F0F4371B9C93}">
      <dgm:prSet/>
      <dgm:spPr/>
      <dgm:t>
        <a:bodyPr/>
        <a:lstStyle/>
        <a:p>
          <a:endParaRPr lang="en-US"/>
        </a:p>
      </dgm:t>
    </dgm:pt>
    <dgm:pt modelId="{97F4B277-4349-429F-B6A7-EA17F9D2A56E}">
      <dgm:prSet phldrT="[Text]"/>
      <dgm:spPr>
        <a:solidFill>
          <a:schemeClr val="bg1"/>
        </a:solidFill>
      </dgm:spPr>
      <dgm:t>
        <a:bodyPr/>
        <a:lstStyle/>
        <a:p>
          <a:r>
            <a:rPr lang="en-US" b="0" i="0" dirty="0" smtClean="0"/>
            <a:t>Decide what to measuring, and what methods to use for measure it</a:t>
          </a:r>
          <a:endParaRPr lang="en-US" dirty="0">
            <a:solidFill>
              <a:schemeClr val="tx1"/>
            </a:solidFill>
          </a:endParaRPr>
        </a:p>
      </dgm:t>
    </dgm:pt>
    <dgm:pt modelId="{B07DA89B-2306-4638-9DD5-76722E81C17C}" type="parTrans" cxnId="{D8D9378B-EEA0-4F16-B7BD-9FE54260D6A3}">
      <dgm:prSet/>
      <dgm:spPr/>
      <dgm:t>
        <a:bodyPr/>
        <a:lstStyle/>
        <a:p>
          <a:endParaRPr lang="en-US"/>
        </a:p>
      </dgm:t>
    </dgm:pt>
    <dgm:pt modelId="{93980BAF-061C-4AA8-8A72-6FE4081C5BE6}" type="sibTrans" cxnId="{D8D9378B-EEA0-4F16-B7BD-9FE54260D6A3}">
      <dgm:prSet/>
      <dgm:spPr/>
      <dgm:t>
        <a:bodyPr/>
        <a:lstStyle/>
        <a:p>
          <a:endParaRPr lang="en-US"/>
        </a:p>
      </dgm:t>
    </dgm:pt>
    <dgm:pt modelId="{2BBA2F06-4467-4CDF-AF18-B0D15C90D63A}">
      <dgm:prSet phldrT="[Text]"/>
      <dgm:spPr>
        <a:solidFill>
          <a:schemeClr val="bg1"/>
        </a:solidFill>
      </dgm:spPr>
      <dgm:t>
        <a:bodyPr/>
        <a:lstStyle/>
        <a:p>
          <a:r>
            <a:rPr lang="en-US" b="1" dirty="0" smtClean="0">
              <a:solidFill>
                <a:schemeClr val="tx1"/>
              </a:solidFill>
            </a:rPr>
            <a:t>Data gathering</a:t>
          </a:r>
          <a:endParaRPr lang="en-US" b="1" dirty="0">
            <a:solidFill>
              <a:schemeClr val="tx1"/>
            </a:solidFill>
          </a:endParaRPr>
        </a:p>
      </dgm:t>
    </dgm:pt>
    <dgm:pt modelId="{F0FB7192-9D0D-472D-A29D-F3A5D468B05F}" type="parTrans" cxnId="{013B56B3-982E-4D1F-91DD-AB1ECCEC6945}">
      <dgm:prSet/>
      <dgm:spPr/>
      <dgm:t>
        <a:bodyPr/>
        <a:lstStyle/>
        <a:p>
          <a:endParaRPr lang="en-US"/>
        </a:p>
      </dgm:t>
    </dgm:pt>
    <dgm:pt modelId="{669150D3-8C83-486E-BC84-9C45254C77F1}" type="sibTrans" cxnId="{013B56B3-982E-4D1F-91DD-AB1ECCEC6945}">
      <dgm:prSet/>
      <dgm:spPr/>
      <dgm:t>
        <a:bodyPr/>
        <a:lstStyle/>
        <a:p>
          <a:endParaRPr lang="en-US"/>
        </a:p>
      </dgm:t>
    </dgm:pt>
    <dgm:pt modelId="{E02AFE6E-7991-4AA5-B2A5-3E1B676990B3}">
      <dgm:prSet phldrT="[Text]"/>
      <dgm:spPr>
        <a:solidFill>
          <a:schemeClr val="bg1"/>
        </a:solidFill>
      </dgm:spPr>
      <dgm:t>
        <a:bodyPr/>
        <a:lstStyle/>
        <a:p>
          <a:r>
            <a:rPr lang="en-US" dirty="0" smtClean="0">
              <a:solidFill>
                <a:schemeClr val="tx1"/>
              </a:solidFill>
            </a:rPr>
            <a:t>Available datasets, recording/generating data</a:t>
          </a:r>
          <a:endParaRPr lang="en-US" dirty="0">
            <a:solidFill>
              <a:schemeClr val="tx1"/>
            </a:solidFill>
          </a:endParaRPr>
        </a:p>
      </dgm:t>
    </dgm:pt>
    <dgm:pt modelId="{8A6C9985-46EF-4D2E-9FB2-8E4F74BE6829}" type="parTrans" cxnId="{67905B06-7BD5-44C8-8F9A-D1FE6E54FA4E}">
      <dgm:prSet/>
      <dgm:spPr/>
      <dgm:t>
        <a:bodyPr/>
        <a:lstStyle/>
        <a:p>
          <a:endParaRPr lang="en-US"/>
        </a:p>
      </dgm:t>
    </dgm:pt>
    <dgm:pt modelId="{AEC501B0-DBBB-459D-BB01-DB69F2B0163C}" type="sibTrans" cxnId="{67905B06-7BD5-44C8-8F9A-D1FE6E54FA4E}">
      <dgm:prSet/>
      <dgm:spPr/>
      <dgm:t>
        <a:bodyPr/>
        <a:lstStyle/>
        <a:p>
          <a:endParaRPr lang="en-US"/>
        </a:p>
      </dgm:t>
    </dgm:pt>
    <dgm:pt modelId="{3BF19560-1B35-4ED5-B423-4300B6494AC5}">
      <dgm:prSet phldrT="[Text]"/>
      <dgm:spPr>
        <a:solidFill>
          <a:schemeClr val="bg1"/>
        </a:solidFill>
      </dgm:spPr>
      <dgm:t>
        <a:bodyPr/>
        <a:lstStyle/>
        <a:p>
          <a:r>
            <a:rPr lang="en-US" b="1" dirty="0" smtClean="0">
              <a:solidFill>
                <a:schemeClr val="tx1"/>
              </a:solidFill>
            </a:rPr>
            <a:t>Data cleansing</a:t>
          </a:r>
          <a:endParaRPr lang="en-US" b="1" dirty="0">
            <a:solidFill>
              <a:schemeClr val="tx1"/>
            </a:solidFill>
          </a:endParaRPr>
        </a:p>
      </dgm:t>
    </dgm:pt>
    <dgm:pt modelId="{EDCAF1E0-6BEE-4D9A-ACE0-85C5B4D53BD5}" type="parTrans" cxnId="{2644FD96-18FD-473B-AF1F-918C7A33AC06}">
      <dgm:prSet/>
      <dgm:spPr/>
      <dgm:t>
        <a:bodyPr/>
        <a:lstStyle/>
        <a:p>
          <a:endParaRPr lang="en-US"/>
        </a:p>
      </dgm:t>
    </dgm:pt>
    <dgm:pt modelId="{D7CAE24B-1614-42E2-9017-9B997B716789}" type="sibTrans" cxnId="{2644FD96-18FD-473B-AF1F-918C7A33AC06}">
      <dgm:prSet/>
      <dgm:spPr/>
      <dgm:t>
        <a:bodyPr/>
        <a:lstStyle/>
        <a:p>
          <a:endParaRPr lang="en-US"/>
        </a:p>
      </dgm:t>
    </dgm:pt>
    <dgm:pt modelId="{10D4D05B-7FC0-4602-AC68-C4CC48CB5689}">
      <dgm:prSet phldrT="[Text]"/>
      <dgm:spPr>
        <a:solidFill>
          <a:schemeClr val="bg1"/>
        </a:solidFill>
      </dgm:spPr>
      <dgm:t>
        <a:bodyPr/>
        <a:lstStyle/>
        <a:p>
          <a:r>
            <a:rPr lang="en-US" dirty="0" smtClean="0">
              <a:solidFill>
                <a:schemeClr val="tx1"/>
              </a:solidFill>
            </a:rPr>
            <a:t>Outlier rejection, missing values interpolation, data structuring</a:t>
          </a:r>
          <a:endParaRPr lang="en-US" dirty="0">
            <a:solidFill>
              <a:schemeClr val="tx1"/>
            </a:solidFill>
          </a:endParaRPr>
        </a:p>
      </dgm:t>
    </dgm:pt>
    <dgm:pt modelId="{E17BA8BC-AD6C-4973-9323-D9FD9055757C}" type="parTrans" cxnId="{13C5C265-622B-4ED2-AA63-063F6E7A8E41}">
      <dgm:prSet/>
      <dgm:spPr/>
      <dgm:t>
        <a:bodyPr/>
        <a:lstStyle/>
        <a:p>
          <a:endParaRPr lang="en-US"/>
        </a:p>
      </dgm:t>
    </dgm:pt>
    <dgm:pt modelId="{0AA17F81-3F05-4D4E-BFA0-3686911CF995}" type="sibTrans" cxnId="{13C5C265-622B-4ED2-AA63-063F6E7A8E41}">
      <dgm:prSet/>
      <dgm:spPr/>
      <dgm:t>
        <a:bodyPr/>
        <a:lstStyle/>
        <a:p>
          <a:endParaRPr lang="en-US"/>
        </a:p>
      </dgm:t>
    </dgm:pt>
    <dgm:pt modelId="{AE92E663-469D-47AD-80D4-AEC95F34DA8E}">
      <dgm:prSet phldrT="[Text]"/>
      <dgm:spPr>
        <a:solidFill>
          <a:schemeClr val="bg1"/>
        </a:solidFill>
      </dgm:spPr>
      <dgm:t>
        <a:bodyPr/>
        <a:lstStyle/>
        <a:p>
          <a:r>
            <a:rPr lang="en-US" b="1" dirty="0" smtClean="0">
              <a:solidFill>
                <a:schemeClr val="tx1"/>
              </a:solidFill>
            </a:rPr>
            <a:t>Data analysis</a:t>
          </a:r>
          <a:endParaRPr lang="en-US" b="1" dirty="0">
            <a:solidFill>
              <a:schemeClr val="tx1"/>
            </a:solidFill>
          </a:endParaRPr>
        </a:p>
      </dgm:t>
    </dgm:pt>
    <dgm:pt modelId="{BE442702-72A3-4AC3-B483-B6E2ABB26E79}" type="parTrans" cxnId="{8AEA5619-5484-4CAF-847E-B5D6BB4A72BF}">
      <dgm:prSet/>
      <dgm:spPr/>
      <dgm:t>
        <a:bodyPr/>
        <a:lstStyle/>
        <a:p>
          <a:endParaRPr lang="en-US"/>
        </a:p>
      </dgm:t>
    </dgm:pt>
    <dgm:pt modelId="{F61B2538-5286-42C2-97C8-2E94D41A804E}" type="sibTrans" cxnId="{8AEA5619-5484-4CAF-847E-B5D6BB4A72BF}">
      <dgm:prSet/>
      <dgm:spPr/>
      <dgm:t>
        <a:bodyPr/>
        <a:lstStyle/>
        <a:p>
          <a:endParaRPr lang="en-US"/>
        </a:p>
      </dgm:t>
    </dgm:pt>
    <dgm:pt modelId="{CE5A9299-E636-4CCD-8357-0C037D960849}">
      <dgm:prSet phldrT="[Text]"/>
      <dgm:spPr>
        <a:solidFill>
          <a:schemeClr val="bg1"/>
        </a:solidFill>
      </dgm:spPr>
      <dgm:t>
        <a:bodyPr/>
        <a:lstStyle/>
        <a:p>
          <a:r>
            <a:rPr lang="en-US" b="0" i="0" dirty="0" smtClean="0"/>
            <a:t>Data mining, business intelligence, data visualization, exploratory data analysis</a:t>
          </a:r>
          <a:endParaRPr lang="en-US" dirty="0">
            <a:solidFill>
              <a:schemeClr val="tx1"/>
            </a:solidFill>
          </a:endParaRPr>
        </a:p>
      </dgm:t>
    </dgm:pt>
    <dgm:pt modelId="{9FD7A7D6-46DF-4466-8612-56E255295CB7}" type="parTrans" cxnId="{203DC92D-20A6-4DDF-AF81-A2451DF62564}">
      <dgm:prSet/>
      <dgm:spPr/>
      <dgm:t>
        <a:bodyPr/>
        <a:lstStyle/>
        <a:p>
          <a:endParaRPr lang="en-US"/>
        </a:p>
      </dgm:t>
    </dgm:pt>
    <dgm:pt modelId="{E4235ACF-6FFA-42C8-8C75-E16D14636B38}" type="sibTrans" cxnId="{203DC92D-20A6-4DDF-AF81-A2451DF62564}">
      <dgm:prSet/>
      <dgm:spPr/>
      <dgm:t>
        <a:bodyPr/>
        <a:lstStyle/>
        <a:p>
          <a:endParaRPr lang="en-US"/>
        </a:p>
      </dgm:t>
    </dgm:pt>
    <dgm:pt modelId="{D9F593FB-C8CC-4E25-80B9-2A88957993D1}">
      <dgm:prSet phldrT="[Text]"/>
      <dgm:spPr>
        <a:solidFill>
          <a:schemeClr val="bg1"/>
        </a:solidFill>
      </dgm:spPr>
      <dgm:t>
        <a:bodyPr/>
        <a:lstStyle/>
        <a:p>
          <a:r>
            <a:rPr lang="en-US" b="1" dirty="0" smtClean="0">
              <a:solidFill>
                <a:schemeClr val="tx1"/>
              </a:solidFill>
            </a:rPr>
            <a:t>Precise results’ interpretation</a:t>
          </a:r>
          <a:endParaRPr lang="en-US" b="1" dirty="0">
            <a:solidFill>
              <a:schemeClr val="tx1"/>
            </a:solidFill>
          </a:endParaRPr>
        </a:p>
      </dgm:t>
    </dgm:pt>
    <dgm:pt modelId="{49C179AB-9E9D-49EC-B584-F0501A321220}" type="parTrans" cxnId="{F288467F-938B-40A1-AA4C-6AD10C7EBA16}">
      <dgm:prSet/>
      <dgm:spPr/>
      <dgm:t>
        <a:bodyPr/>
        <a:lstStyle/>
        <a:p>
          <a:endParaRPr lang="en-US"/>
        </a:p>
      </dgm:t>
    </dgm:pt>
    <dgm:pt modelId="{97B1FF94-151B-4731-A16E-28DF4987C7DA}" type="sibTrans" cxnId="{F288467F-938B-40A1-AA4C-6AD10C7EBA16}">
      <dgm:prSet/>
      <dgm:spPr/>
      <dgm:t>
        <a:bodyPr/>
        <a:lstStyle/>
        <a:p>
          <a:endParaRPr lang="en-US"/>
        </a:p>
      </dgm:t>
    </dgm:pt>
    <dgm:pt modelId="{CD684C9A-F503-4377-8553-76F83426B1BF}">
      <dgm:prSet phldrT="[Text]"/>
      <dgm:spPr>
        <a:solidFill>
          <a:schemeClr val="bg1"/>
        </a:solidFill>
      </dgm:spPr>
      <dgm:t>
        <a:bodyPr/>
        <a:lstStyle/>
        <a:p>
          <a:r>
            <a:rPr lang="en-US" dirty="0" smtClean="0">
              <a:solidFill>
                <a:schemeClr val="tx1"/>
              </a:solidFill>
            </a:rPr>
            <a:t>Checking whether they are helpful in meeting initial objectives, </a:t>
          </a:r>
          <a:r>
            <a:rPr lang="en-US" b="0" i="0" dirty="0" smtClean="0"/>
            <a:t>results limiting, or inconclusive</a:t>
          </a:r>
          <a:endParaRPr lang="en-US" dirty="0">
            <a:solidFill>
              <a:schemeClr val="tx1"/>
            </a:solidFill>
          </a:endParaRPr>
        </a:p>
      </dgm:t>
    </dgm:pt>
    <dgm:pt modelId="{ED024E2D-CC83-4EF8-889F-FFE997A24639}" type="parTrans" cxnId="{36D36DB3-FABF-4194-8720-28CC399D2F5F}">
      <dgm:prSet/>
      <dgm:spPr/>
      <dgm:t>
        <a:bodyPr/>
        <a:lstStyle/>
        <a:p>
          <a:endParaRPr lang="en-US"/>
        </a:p>
      </dgm:t>
    </dgm:pt>
    <dgm:pt modelId="{A382E35C-6891-4D72-93D5-49F5ADE9163A}" type="sibTrans" cxnId="{36D36DB3-FABF-4194-8720-28CC399D2F5F}">
      <dgm:prSet/>
      <dgm:spPr/>
      <dgm:t>
        <a:bodyPr/>
        <a:lstStyle/>
        <a:p>
          <a:endParaRPr lang="en-US"/>
        </a:p>
      </dgm:t>
    </dgm:pt>
    <dgm:pt modelId="{8AA40820-258A-4F45-A51C-6B6229E42E85}" type="pres">
      <dgm:prSet presAssocID="{11CC0CE4-E479-40F5-AD8D-30FAB070EBFC}" presName="linearFlow" presStyleCnt="0">
        <dgm:presLayoutVars>
          <dgm:dir/>
          <dgm:animLvl val="lvl"/>
          <dgm:resizeHandles val="exact"/>
        </dgm:presLayoutVars>
      </dgm:prSet>
      <dgm:spPr/>
      <dgm:t>
        <a:bodyPr/>
        <a:lstStyle/>
        <a:p>
          <a:endParaRPr lang="en-US"/>
        </a:p>
      </dgm:t>
    </dgm:pt>
    <dgm:pt modelId="{4424EC15-BFBB-41B5-A1DD-25C5F335A14A}" type="pres">
      <dgm:prSet presAssocID="{640ACDFE-0948-4E30-92B6-F2DCE181C356}" presName="composite" presStyleCnt="0"/>
      <dgm:spPr/>
    </dgm:pt>
    <dgm:pt modelId="{73B8641A-A190-499B-86C8-1A4F8CBD37A4}" type="pres">
      <dgm:prSet presAssocID="{640ACDFE-0948-4E30-92B6-F2DCE181C356}" presName="parentText" presStyleLbl="alignNode1" presStyleIdx="0" presStyleCnt="6" custLinFactNeighborY="-1791">
        <dgm:presLayoutVars>
          <dgm:chMax val="1"/>
          <dgm:bulletEnabled val="1"/>
        </dgm:presLayoutVars>
      </dgm:prSet>
      <dgm:spPr/>
      <dgm:t>
        <a:bodyPr/>
        <a:lstStyle/>
        <a:p>
          <a:endParaRPr lang="en-US"/>
        </a:p>
      </dgm:t>
    </dgm:pt>
    <dgm:pt modelId="{A906E93B-3036-4713-87FA-532A3269A32B}" type="pres">
      <dgm:prSet presAssocID="{640ACDFE-0948-4E30-92B6-F2DCE181C356}" presName="descendantText" presStyleLbl="alignAcc1" presStyleIdx="0" presStyleCnt="6" custLinFactNeighborY="-2755">
        <dgm:presLayoutVars>
          <dgm:bulletEnabled val="1"/>
        </dgm:presLayoutVars>
      </dgm:prSet>
      <dgm:spPr/>
      <dgm:t>
        <a:bodyPr/>
        <a:lstStyle/>
        <a:p>
          <a:endParaRPr lang="en-US"/>
        </a:p>
      </dgm:t>
    </dgm:pt>
    <dgm:pt modelId="{2719D7F6-3E90-4485-A812-A9B1DC1CF319}" type="pres">
      <dgm:prSet presAssocID="{8A84141C-2B97-4880-BA58-C6BEBF31B3AE}" presName="sp" presStyleCnt="0"/>
      <dgm:spPr/>
    </dgm:pt>
    <dgm:pt modelId="{28F12296-1BE7-425E-93CB-737BB85EEBAE}" type="pres">
      <dgm:prSet presAssocID="{80E7B092-B465-4302-8A2E-C5250DC138E5}" presName="composite" presStyleCnt="0"/>
      <dgm:spPr/>
    </dgm:pt>
    <dgm:pt modelId="{1EE2A926-DB03-4CA2-9A2A-0DBF4AC62DF2}" type="pres">
      <dgm:prSet presAssocID="{80E7B092-B465-4302-8A2E-C5250DC138E5}" presName="parentText" presStyleLbl="alignNode1" presStyleIdx="1" presStyleCnt="6">
        <dgm:presLayoutVars>
          <dgm:chMax val="1"/>
          <dgm:bulletEnabled val="1"/>
        </dgm:presLayoutVars>
      </dgm:prSet>
      <dgm:spPr/>
      <dgm:t>
        <a:bodyPr/>
        <a:lstStyle/>
        <a:p>
          <a:endParaRPr lang="en-US"/>
        </a:p>
      </dgm:t>
    </dgm:pt>
    <dgm:pt modelId="{B7DEA9BD-8210-4AED-B2BB-93E0759EE6DD}" type="pres">
      <dgm:prSet presAssocID="{80E7B092-B465-4302-8A2E-C5250DC138E5}" presName="descendantText" presStyleLbl="alignAcc1" presStyleIdx="1" presStyleCnt="6">
        <dgm:presLayoutVars>
          <dgm:bulletEnabled val="1"/>
        </dgm:presLayoutVars>
      </dgm:prSet>
      <dgm:spPr/>
      <dgm:t>
        <a:bodyPr/>
        <a:lstStyle/>
        <a:p>
          <a:endParaRPr lang="en-US"/>
        </a:p>
      </dgm:t>
    </dgm:pt>
    <dgm:pt modelId="{4020D5D2-6CDF-4249-9FE2-869144482426}" type="pres">
      <dgm:prSet presAssocID="{CD964BD3-D33B-463F-9CAA-131E3412B6E8}" presName="sp" presStyleCnt="0"/>
      <dgm:spPr/>
    </dgm:pt>
    <dgm:pt modelId="{13DABBC0-C382-4682-B730-EE72F3EF5CB1}" type="pres">
      <dgm:prSet presAssocID="{CE1380D1-D5B2-44E6-A4D8-73804F71908B}" presName="composite" presStyleCnt="0"/>
      <dgm:spPr/>
    </dgm:pt>
    <dgm:pt modelId="{EE1809BD-5B3D-4E01-9600-76C618E9BAD3}" type="pres">
      <dgm:prSet presAssocID="{CE1380D1-D5B2-44E6-A4D8-73804F71908B}" presName="parentText" presStyleLbl="alignNode1" presStyleIdx="2" presStyleCnt="6">
        <dgm:presLayoutVars>
          <dgm:chMax val="1"/>
          <dgm:bulletEnabled val="1"/>
        </dgm:presLayoutVars>
      </dgm:prSet>
      <dgm:spPr/>
      <dgm:t>
        <a:bodyPr/>
        <a:lstStyle/>
        <a:p>
          <a:endParaRPr lang="en-US"/>
        </a:p>
      </dgm:t>
    </dgm:pt>
    <dgm:pt modelId="{4127435C-F3C7-42CD-9ED9-384617B2F277}" type="pres">
      <dgm:prSet presAssocID="{CE1380D1-D5B2-44E6-A4D8-73804F71908B}" presName="descendantText" presStyleLbl="alignAcc1" presStyleIdx="2" presStyleCnt="6">
        <dgm:presLayoutVars>
          <dgm:bulletEnabled val="1"/>
        </dgm:presLayoutVars>
      </dgm:prSet>
      <dgm:spPr/>
      <dgm:t>
        <a:bodyPr/>
        <a:lstStyle/>
        <a:p>
          <a:endParaRPr lang="en-US"/>
        </a:p>
      </dgm:t>
    </dgm:pt>
    <dgm:pt modelId="{AF9A33FF-0DF0-42A0-BE09-4B2496662924}" type="pres">
      <dgm:prSet presAssocID="{498C9F2A-EBA7-4E1E-89F1-697924C4FFAC}" presName="sp" presStyleCnt="0"/>
      <dgm:spPr/>
    </dgm:pt>
    <dgm:pt modelId="{16F7A35F-0457-43CB-AF2D-DCA28EB61899}" type="pres">
      <dgm:prSet presAssocID="{138EAF3A-3FFE-4C89-9F34-B8DCE377C04A}" presName="composite" presStyleCnt="0"/>
      <dgm:spPr/>
    </dgm:pt>
    <dgm:pt modelId="{ABA45613-43AC-43B1-9347-81AB75877112}" type="pres">
      <dgm:prSet presAssocID="{138EAF3A-3FFE-4C89-9F34-B8DCE377C04A}" presName="parentText" presStyleLbl="alignNode1" presStyleIdx="3" presStyleCnt="6">
        <dgm:presLayoutVars>
          <dgm:chMax val="1"/>
          <dgm:bulletEnabled val="1"/>
        </dgm:presLayoutVars>
      </dgm:prSet>
      <dgm:spPr/>
      <dgm:t>
        <a:bodyPr/>
        <a:lstStyle/>
        <a:p>
          <a:endParaRPr lang="en-US"/>
        </a:p>
      </dgm:t>
    </dgm:pt>
    <dgm:pt modelId="{CB6FFBDD-D62C-4DC9-BDAF-FB73C1E49BB3}" type="pres">
      <dgm:prSet presAssocID="{138EAF3A-3FFE-4C89-9F34-B8DCE377C04A}" presName="descendantText" presStyleLbl="alignAcc1" presStyleIdx="3" presStyleCnt="6">
        <dgm:presLayoutVars>
          <dgm:bulletEnabled val="1"/>
        </dgm:presLayoutVars>
      </dgm:prSet>
      <dgm:spPr/>
      <dgm:t>
        <a:bodyPr/>
        <a:lstStyle/>
        <a:p>
          <a:endParaRPr lang="en-US"/>
        </a:p>
      </dgm:t>
    </dgm:pt>
    <dgm:pt modelId="{3C48DF9B-EEBC-4499-85D6-91B64A2FC40B}" type="pres">
      <dgm:prSet presAssocID="{5B865AD2-F878-4A80-9CE3-2C9346E66567}" presName="sp" presStyleCnt="0"/>
      <dgm:spPr/>
    </dgm:pt>
    <dgm:pt modelId="{D34EB897-3823-4E05-8253-8BF877A1B5B2}" type="pres">
      <dgm:prSet presAssocID="{F92F5FBB-8398-4C85-806E-1D2F6DCCA51A}" presName="composite" presStyleCnt="0"/>
      <dgm:spPr/>
    </dgm:pt>
    <dgm:pt modelId="{584B1BF8-BE41-4D3D-8643-657133D3FE89}" type="pres">
      <dgm:prSet presAssocID="{F92F5FBB-8398-4C85-806E-1D2F6DCCA51A}" presName="parentText" presStyleLbl="alignNode1" presStyleIdx="4" presStyleCnt="6">
        <dgm:presLayoutVars>
          <dgm:chMax val="1"/>
          <dgm:bulletEnabled val="1"/>
        </dgm:presLayoutVars>
      </dgm:prSet>
      <dgm:spPr/>
      <dgm:t>
        <a:bodyPr/>
        <a:lstStyle/>
        <a:p>
          <a:endParaRPr lang="en-US"/>
        </a:p>
      </dgm:t>
    </dgm:pt>
    <dgm:pt modelId="{3AA93316-7ABB-4BAE-864F-16FC37CC1085}" type="pres">
      <dgm:prSet presAssocID="{F92F5FBB-8398-4C85-806E-1D2F6DCCA51A}" presName="descendantText" presStyleLbl="alignAcc1" presStyleIdx="4" presStyleCnt="6">
        <dgm:presLayoutVars>
          <dgm:bulletEnabled val="1"/>
        </dgm:presLayoutVars>
      </dgm:prSet>
      <dgm:spPr/>
      <dgm:t>
        <a:bodyPr/>
        <a:lstStyle/>
        <a:p>
          <a:endParaRPr lang="en-US"/>
        </a:p>
      </dgm:t>
    </dgm:pt>
    <dgm:pt modelId="{832424B8-02B7-4222-8A70-43FFEF6B1CE7}" type="pres">
      <dgm:prSet presAssocID="{CEDCAE1F-CCAF-47FF-810E-A0C87BC21060}" presName="sp" presStyleCnt="0"/>
      <dgm:spPr/>
    </dgm:pt>
    <dgm:pt modelId="{A59421E7-2E59-4333-9A80-5684A42BF428}" type="pres">
      <dgm:prSet presAssocID="{326342A2-7045-4A93-A8F0-14CC472F7A03}" presName="composite" presStyleCnt="0"/>
      <dgm:spPr/>
    </dgm:pt>
    <dgm:pt modelId="{183F0B43-50F2-4017-B6E2-115E580FFDE0}" type="pres">
      <dgm:prSet presAssocID="{326342A2-7045-4A93-A8F0-14CC472F7A03}" presName="parentText" presStyleLbl="alignNode1" presStyleIdx="5" presStyleCnt="6">
        <dgm:presLayoutVars>
          <dgm:chMax val="1"/>
          <dgm:bulletEnabled val="1"/>
        </dgm:presLayoutVars>
      </dgm:prSet>
      <dgm:spPr/>
      <dgm:t>
        <a:bodyPr/>
        <a:lstStyle/>
        <a:p>
          <a:endParaRPr lang="en-US"/>
        </a:p>
      </dgm:t>
    </dgm:pt>
    <dgm:pt modelId="{5D425F13-CC9F-485D-85B4-3A4B2AFC153D}" type="pres">
      <dgm:prSet presAssocID="{326342A2-7045-4A93-A8F0-14CC472F7A03}" presName="descendantText" presStyleLbl="alignAcc1" presStyleIdx="5" presStyleCnt="6">
        <dgm:presLayoutVars>
          <dgm:bulletEnabled val="1"/>
        </dgm:presLayoutVars>
      </dgm:prSet>
      <dgm:spPr/>
      <dgm:t>
        <a:bodyPr/>
        <a:lstStyle/>
        <a:p>
          <a:endParaRPr lang="en-US"/>
        </a:p>
      </dgm:t>
    </dgm:pt>
  </dgm:ptLst>
  <dgm:cxnLst>
    <dgm:cxn modelId="{8AEA5619-5484-4CAF-847E-B5D6BB4A72BF}" srcId="{F92F5FBB-8398-4C85-806E-1D2F6DCCA51A}" destId="{AE92E663-469D-47AD-80D4-AEC95F34DA8E}" srcOrd="0" destOrd="0" parTransId="{BE442702-72A3-4AC3-B483-B6E2ABB26E79}" sibTransId="{F61B2538-5286-42C2-97C8-2E94D41A804E}"/>
    <dgm:cxn modelId="{203DC92D-20A6-4DDF-AF81-A2451DF62564}" srcId="{AE92E663-469D-47AD-80D4-AEC95F34DA8E}" destId="{CE5A9299-E636-4CCD-8357-0C037D960849}" srcOrd="0" destOrd="0" parTransId="{9FD7A7D6-46DF-4466-8612-56E255295CB7}" sibTransId="{E4235ACF-6FFA-42C8-8C75-E16D14636B38}"/>
    <dgm:cxn modelId="{6AD79DA5-A22B-4065-9126-984AA4F2A4D2}" type="presOf" srcId="{CE1380D1-D5B2-44E6-A4D8-73804F71908B}" destId="{EE1809BD-5B3D-4E01-9600-76C618E9BAD3}" srcOrd="0" destOrd="0" presId="urn:microsoft.com/office/officeart/2005/8/layout/chevron2"/>
    <dgm:cxn modelId="{C1B17F4A-56D2-429C-B496-C04A99120197}" type="presOf" srcId="{138EAF3A-3FFE-4C89-9F34-B8DCE377C04A}" destId="{ABA45613-43AC-43B1-9347-81AB75877112}" srcOrd="0" destOrd="0" presId="urn:microsoft.com/office/officeart/2005/8/layout/chevron2"/>
    <dgm:cxn modelId="{76E1EFAF-B982-42B9-B8DE-D9FB635A2479}" type="presOf" srcId="{AE92E663-469D-47AD-80D4-AEC95F34DA8E}" destId="{3AA93316-7ABB-4BAE-864F-16FC37CC1085}" srcOrd="0" destOrd="0" presId="urn:microsoft.com/office/officeart/2005/8/layout/chevron2"/>
    <dgm:cxn modelId="{B54E957C-84CE-4425-B9AB-E8EA4E4326D5}" srcId="{11CC0CE4-E479-40F5-AD8D-30FAB070EBFC}" destId="{326342A2-7045-4A93-A8F0-14CC472F7A03}" srcOrd="5" destOrd="0" parTransId="{6687DDE1-D661-4C63-ADFE-4F1C2162CF0B}" sibTransId="{2467A38D-5060-4766-9E55-45C6203A617D}"/>
    <dgm:cxn modelId="{7A1153F9-1925-49DB-9888-8210E06AA605}" type="presOf" srcId="{326342A2-7045-4A93-A8F0-14CC472F7A03}" destId="{183F0B43-50F2-4017-B6E2-115E580FFDE0}" srcOrd="0" destOrd="0" presId="urn:microsoft.com/office/officeart/2005/8/layout/chevron2"/>
    <dgm:cxn modelId="{2C6BC63B-2535-4835-B48F-15495ABBB073}" type="presOf" srcId="{647F86AB-84FC-482B-97CB-B7EC0D70F090}" destId="{B7DEA9BD-8210-4AED-B2BB-93E0759EE6DD}" srcOrd="0" destOrd="0" presId="urn:microsoft.com/office/officeart/2005/8/layout/chevron2"/>
    <dgm:cxn modelId="{B3436971-57EE-40D5-9CEC-A5E64A63662A}" type="presOf" srcId="{640ACDFE-0948-4E30-92B6-F2DCE181C356}" destId="{73B8641A-A190-499B-86C8-1A4F8CBD37A4}" srcOrd="0" destOrd="0" presId="urn:microsoft.com/office/officeart/2005/8/layout/chevron2"/>
    <dgm:cxn modelId="{C7DE1A6E-6148-44AF-99D7-B0153A3BE181}" type="presOf" srcId="{80E7B092-B465-4302-8A2E-C5250DC138E5}" destId="{1EE2A926-DB03-4CA2-9A2A-0DBF4AC62DF2}" srcOrd="0" destOrd="0" presId="urn:microsoft.com/office/officeart/2005/8/layout/chevron2"/>
    <dgm:cxn modelId="{2644FD96-18FD-473B-AF1F-918C7A33AC06}" srcId="{138EAF3A-3FFE-4C89-9F34-B8DCE377C04A}" destId="{3BF19560-1B35-4ED5-B423-4300B6494AC5}" srcOrd="0" destOrd="0" parTransId="{EDCAF1E0-6BEE-4D9A-ACE0-85C5B4D53BD5}" sibTransId="{D7CAE24B-1614-42E2-9017-9B997B716789}"/>
    <dgm:cxn modelId="{36D387B0-B948-4B6E-88CB-00306FB0B98A}" type="presOf" srcId="{11CC0CE4-E479-40F5-AD8D-30FAB070EBFC}" destId="{8AA40820-258A-4F45-A51C-6B6229E42E85}" srcOrd="0" destOrd="0" presId="urn:microsoft.com/office/officeart/2005/8/layout/chevron2"/>
    <dgm:cxn modelId="{1766C047-4658-45B8-B85A-8AFCF304D5F5}" type="presOf" srcId="{0C91F83D-249A-4E15-B863-A40D1748BB13}" destId="{A906E93B-3036-4713-87FA-532A3269A32B}" srcOrd="0" destOrd="0" presId="urn:microsoft.com/office/officeart/2005/8/layout/chevron2"/>
    <dgm:cxn modelId="{5FE017AC-DBF0-4E28-9973-B627F44AE014}" type="presOf" srcId="{2BBA2F06-4467-4CDF-AF18-B0D15C90D63A}" destId="{4127435C-F3C7-42CD-9ED9-384617B2F277}" srcOrd="0" destOrd="0" presId="urn:microsoft.com/office/officeart/2005/8/layout/chevron2"/>
    <dgm:cxn modelId="{67905B06-7BD5-44C8-8F9A-D1FE6E54FA4E}" srcId="{2BBA2F06-4467-4CDF-AF18-B0D15C90D63A}" destId="{E02AFE6E-7991-4AA5-B2A5-3E1B676990B3}" srcOrd="0" destOrd="0" parTransId="{8A6C9985-46EF-4D2E-9FB2-8E4F74BE6829}" sibTransId="{AEC501B0-DBBB-459D-BB01-DB69F2B0163C}"/>
    <dgm:cxn modelId="{C094D825-ADEC-4882-AF89-DDAA4B5966D3}" type="presOf" srcId="{3BF19560-1B35-4ED5-B423-4300B6494AC5}" destId="{CB6FFBDD-D62C-4DC9-BDAF-FB73C1E49BB3}" srcOrd="0" destOrd="0" presId="urn:microsoft.com/office/officeart/2005/8/layout/chevron2"/>
    <dgm:cxn modelId="{86D2AB6F-D639-4445-B702-27C31A44A1E0}" type="presOf" srcId="{E02AFE6E-7991-4AA5-B2A5-3E1B676990B3}" destId="{4127435C-F3C7-42CD-9ED9-384617B2F277}" srcOrd="0" destOrd="1" presId="urn:microsoft.com/office/officeart/2005/8/layout/chevron2"/>
    <dgm:cxn modelId="{40D87DF2-AF87-4A65-9906-9B7326ACBCF7}" srcId="{11CC0CE4-E479-40F5-AD8D-30FAB070EBFC}" destId="{80E7B092-B465-4302-8A2E-C5250DC138E5}" srcOrd="1" destOrd="0" parTransId="{4D0F0ABC-A73C-42F5-9F10-1F34310C97B9}" sibTransId="{CD964BD3-D33B-463F-9CAA-131E3412B6E8}"/>
    <dgm:cxn modelId="{C62C9913-2BBA-4124-8775-6E6EA1F1DAFC}" type="presOf" srcId="{D9F593FB-C8CC-4E25-80B9-2A88957993D1}" destId="{5D425F13-CC9F-485D-85B4-3A4B2AFC153D}" srcOrd="0" destOrd="0" presId="urn:microsoft.com/office/officeart/2005/8/layout/chevron2"/>
    <dgm:cxn modelId="{36D36DB3-FABF-4194-8720-28CC399D2F5F}" srcId="{D9F593FB-C8CC-4E25-80B9-2A88957993D1}" destId="{CD684C9A-F503-4377-8553-76F83426B1BF}" srcOrd="0" destOrd="0" parTransId="{ED024E2D-CC83-4EF8-889F-FFE997A24639}" sibTransId="{A382E35C-6891-4D72-93D5-49F5ADE9163A}"/>
    <dgm:cxn modelId="{F288467F-938B-40A1-AA4C-6AD10C7EBA16}" srcId="{326342A2-7045-4A93-A8F0-14CC472F7A03}" destId="{D9F593FB-C8CC-4E25-80B9-2A88957993D1}" srcOrd="0" destOrd="0" parTransId="{49C179AB-9E9D-49EC-B584-F0501A321220}" sibTransId="{97B1FF94-151B-4731-A16E-28DF4987C7DA}"/>
    <dgm:cxn modelId="{60AC112D-2FBD-49DD-9B5F-113148CA7B15}" type="presOf" srcId="{10D4D05B-7FC0-4602-AC68-C4CC48CB5689}" destId="{CB6FFBDD-D62C-4DC9-BDAF-FB73C1E49BB3}" srcOrd="0" destOrd="1" presId="urn:microsoft.com/office/officeart/2005/8/layout/chevron2"/>
    <dgm:cxn modelId="{FFBA8F85-640A-45AA-8DC1-4BCF760E0428}" srcId="{11CC0CE4-E479-40F5-AD8D-30FAB070EBFC}" destId="{F92F5FBB-8398-4C85-806E-1D2F6DCCA51A}" srcOrd="4" destOrd="0" parTransId="{78C55636-6CBA-4D57-A3D5-B8BF7CDFD24F}" sibTransId="{CEDCAE1F-CCAF-47FF-810E-A0C87BC21060}"/>
    <dgm:cxn modelId="{A57F6C4D-0915-44F5-B508-AC7B2CAE11DE}" srcId="{11CC0CE4-E479-40F5-AD8D-30FAB070EBFC}" destId="{CE1380D1-D5B2-44E6-A4D8-73804F71908B}" srcOrd="2" destOrd="0" parTransId="{1AFBC1B3-297E-455D-96B6-DCA105E41C55}" sibTransId="{498C9F2A-EBA7-4E1E-89F1-697924C4FFAC}"/>
    <dgm:cxn modelId="{0463D9CB-4F4B-4331-AE01-12F2C67D5560}" type="presOf" srcId="{CD684C9A-F503-4377-8553-76F83426B1BF}" destId="{5D425F13-CC9F-485D-85B4-3A4B2AFC153D}" srcOrd="0" destOrd="1" presId="urn:microsoft.com/office/officeart/2005/8/layout/chevron2"/>
    <dgm:cxn modelId="{13C5C265-622B-4ED2-AA63-063F6E7A8E41}" srcId="{3BF19560-1B35-4ED5-B423-4300B6494AC5}" destId="{10D4D05B-7FC0-4602-AC68-C4CC48CB5689}" srcOrd="0" destOrd="0" parTransId="{E17BA8BC-AD6C-4973-9323-D9FD9055757C}" sibTransId="{0AA17F81-3F05-4D4E-BFA0-3686911CF995}"/>
    <dgm:cxn modelId="{AB3ED63E-7A52-4C68-8EE9-DA5ABF1DF8B8}" srcId="{11CC0CE4-E479-40F5-AD8D-30FAB070EBFC}" destId="{640ACDFE-0948-4E30-92B6-F2DCE181C356}" srcOrd="0" destOrd="0" parTransId="{9C6311C1-ED70-4E6D-B84A-9D6DF63F89E5}" sibTransId="{8A84141C-2B97-4880-BA58-C6BEBF31B3AE}"/>
    <dgm:cxn modelId="{2A3BF602-E97D-4EB4-88F5-F0F4371B9C93}" srcId="{80E7B092-B465-4302-8A2E-C5250DC138E5}" destId="{647F86AB-84FC-482B-97CB-B7EC0D70F090}" srcOrd="0" destOrd="0" parTransId="{05E3B3BE-2485-48D5-9EE1-37B913E4EBFE}" sibTransId="{E392AF77-334E-40A2-8890-DA3A3C7DE4EC}"/>
    <dgm:cxn modelId="{87E3BE3F-81B1-48C0-BF62-1F40AECC381D}" type="presOf" srcId="{CE5A9299-E636-4CCD-8357-0C037D960849}" destId="{3AA93316-7ABB-4BAE-864F-16FC37CC1085}" srcOrd="0" destOrd="1" presId="urn:microsoft.com/office/officeart/2005/8/layout/chevron2"/>
    <dgm:cxn modelId="{D0E1CF94-4BF2-4751-ABF9-19AAF4DE1AFB}" type="presOf" srcId="{F92F5FBB-8398-4C85-806E-1D2F6DCCA51A}" destId="{584B1BF8-BE41-4D3D-8643-657133D3FE89}" srcOrd="0" destOrd="0" presId="urn:microsoft.com/office/officeart/2005/8/layout/chevron2"/>
    <dgm:cxn modelId="{D45EAC28-AC4B-45EE-A852-C64B22FA0180}" type="presOf" srcId="{97F4B277-4349-429F-B6A7-EA17F9D2A56E}" destId="{B7DEA9BD-8210-4AED-B2BB-93E0759EE6DD}" srcOrd="0" destOrd="1" presId="urn:microsoft.com/office/officeart/2005/8/layout/chevron2"/>
    <dgm:cxn modelId="{D8D9378B-EEA0-4F16-B7BD-9FE54260D6A3}" srcId="{647F86AB-84FC-482B-97CB-B7EC0D70F090}" destId="{97F4B277-4349-429F-B6A7-EA17F9D2A56E}" srcOrd="0" destOrd="0" parTransId="{B07DA89B-2306-4638-9DD5-76722E81C17C}" sibTransId="{93980BAF-061C-4AA8-8A72-6FE4081C5BE6}"/>
    <dgm:cxn modelId="{013B56B3-982E-4D1F-91DD-AB1ECCEC6945}" srcId="{CE1380D1-D5B2-44E6-A4D8-73804F71908B}" destId="{2BBA2F06-4467-4CDF-AF18-B0D15C90D63A}" srcOrd="0" destOrd="0" parTransId="{F0FB7192-9D0D-472D-A29D-F3A5D468B05F}" sibTransId="{669150D3-8C83-486E-BC84-9C45254C77F1}"/>
    <dgm:cxn modelId="{B222E32A-A8F2-4942-92FF-4E312ABA26C6}" type="presOf" srcId="{DAD3758E-218A-4E39-BED1-3D26E51BFF40}" destId="{A906E93B-3036-4713-87FA-532A3269A32B}" srcOrd="0" destOrd="1" presId="urn:microsoft.com/office/officeart/2005/8/layout/chevron2"/>
    <dgm:cxn modelId="{258CA423-14AE-46A9-A016-D994E980554D}" srcId="{640ACDFE-0948-4E30-92B6-F2DCE181C356}" destId="{0C91F83D-249A-4E15-B863-A40D1748BB13}" srcOrd="0" destOrd="0" parTransId="{29C30001-C3C2-459F-9ED3-F7B742A9A5F9}" sibTransId="{3D697204-38E1-4526-88AD-BDC7C800A54E}"/>
    <dgm:cxn modelId="{9A42C35B-BF5B-4A63-9B1E-E5A32593E28F}" srcId="{11CC0CE4-E479-40F5-AD8D-30FAB070EBFC}" destId="{138EAF3A-3FFE-4C89-9F34-B8DCE377C04A}" srcOrd="3" destOrd="0" parTransId="{426CD5AB-27F9-4FC6-9515-8251B26AFF86}" sibTransId="{5B865AD2-F878-4A80-9CE3-2C9346E66567}"/>
    <dgm:cxn modelId="{BE65AA6E-15D1-4901-96BE-DEB206BC0B4F}" srcId="{0C91F83D-249A-4E15-B863-A40D1748BB13}" destId="{DAD3758E-218A-4E39-BED1-3D26E51BFF40}" srcOrd="0" destOrd="0" parTransId="{833E2832-E9BB-4D6E-904E-51DA14E2214C}" sibTransId="{9E57B8C1-9A74-4B53-B8BF-E6BB70376E08}"/>
    <dgm:cxn modelId="{E65A7B90-E7BF-4F75-B6EF-521B3C96540E}" type="presParOf" srcId="{8AA40820-258A-4F45-A51C-6B6229E42E85}" destId="{4424EC15-BFBB-41B5-A1DD-25C5F335A14A}" srcOrd="0" destOrd="0" presId="urn:microsoft.com/office/officeart/2005/8/layout/chevron2"/>
    <dgm:cxn modelId="{3BD04533-20BB-44B1-A5D0-3104D20AA7B2}" type="presParOf" srcId="{4424EC15-BFBB-41B5-A1DD-25C5F335A14A}" destId="{73B8641A-A190-499B-86C8-1A4F8CBD37A4}" srcOrd="0" destOrd="0" presId="urn:microsoft.com/office/officeart/2005/8/layout/chevron2"/>
    <dgm:cxn modelId="{5A92C5D4-3B27-436D-B6E9-E65C1ADD0AEB}" type="presParOf" srcId="{4424EC15-BFBB-41B5-A1DD-25C5F335A14A}" destId="{A906E93B-3036-4713-87FA-532A3269A32B}" srcOrd="1" destOrd="0" presId="urn:microsoft.com/office/officeart/2005/8/layout/chevron2"/>
    <dgm:cxn modelId="{CB15718B-29CD-471A-B221-95D4C95E7094}" type="presParOf" srcId="{8AA40820-258A-4F45-A51C-6B6229E42E85}" destId="{2719D7F6-3E90-4485-A812-A9B1DC1CF319}" srcOrd="1" destOrd="0" presId="urn:microsoft.com/office/officeart/2005/8/layout/chevron2"/>
    <dgm:cxn modelId="{697F3D95-C375-46F1-B1BD-E2CE93B64ABE}" type="presParOf" srcId="{8AA40820-258A-4F45-A51C-6B6229E42E85}" destId="{28F12296-1BE7-425E-93CB-737BB85EEBAE}" srcOrd="2" destOrd="0" presId="urn:microsoft.com/office/officeart/2005/8/layout/chevron2"/>
    <dgm:cxn modelId="{5C2F742B-AC1E-45DD-8B5E-DD8E0D7BAE36}" type="presParOf" srcId="{28F12296-1BE7-425E-93CB-737BB85EEBAE}" destId="{1EE2A926-DB03-4CA2-9A2A-0DBF4AC62DF2}" srcOrd="0" destOrd="0" presId="urn:microsoft.com/office/officeart/2005/8/layout/chevron2"/>
    <dgm:cxn modelId="{55148FD1-DAA4-4604-B770-702D6467A56B}" type="presParOf" srcId="{28F12296-1BE7-425E-93CB-737BB85EEBAE}" destId="{B7DEA9BD-8210-4AED-B2BB-93E0759EE6DD}" srcOrd="1" destOrd="0" presId="urn:microsoft.com/office/officeart/2005/8/layout/chevron2"/>
    <dgm:cxn modelId="{EC79C348-A330-4FF7-A1AF-8762D9A17992}" type="presParOf" srcId="{8AA40820-258A-4F45-A51C-6B6229E42E85}" destId="{4020D5D2-6CDF-4249-9FE2-869144482426}" srcOrd="3" destOrd="0" presId="urn:microsoft.com/office/officeart/2005/8/layout/chevron2"/>
    <dgm:cxn modelId="{8C6F9C58-9D77-4973-9343-86F496265EC8}" type="presParOf" srcId="{8AA40820-258A-4F45-A51C-6B6229E42E85}" destId="{13DABBC0-C382-4682-B730-EE72F3EF5CB1}" srcOrd="4" destOrd="0" presId="urn:microsoft.com/office/officeart/2005/8/layout/chevron2"/>
    <dgm:cxn modelId="{55BDD2EB-429F-4DC0-87F8-9C4A7D8A0851}" type="presParOf" srcId="{13DABBC0-C382-4682-B730-EE72F3EF5CB1}" destId="{EE1809BD-5B3D-4E01-9600-76C618E9BAD3}" srcOrd="0" destOrd="0" presId="urn:microsoft.com/office/officeart/2005/8/layout/chevron2"/>
    <dgm:cxn modelId="{D190DB39-5474-4E4F-AB0F-777D0F9F7DB5}" type="presParOf" srcId="{13DABBC0-C382-4682-B730-EE72F3EF5CB1}" destId="{4127435C-F3C7-42CD-9ED9-384617B2F277}" srcOrd="1" destOrd="0" presId="urn:microsoft.com/office/officeart/2005/8/layout/chevron2"/>
    <dgm:cxn modelId="{89CEB11C-464D-45DD-89FD-C3C918D4A697}" type="presParOf" srcId="{8AA40820-258A-4F45-A51C-6B6229E42E85}" destId="{AF9A33FF-0DF0-42A0-BE09-4B2496662924}" srcOrd="5" destOrd="0" presId="urn:microsoft.com/office/officeart/2005/8/layout/chevron2"/>
    <dgm:cxn modelId="{A0708CC6-4905-4FC3-95BA-FD2645DC42A7}" type="presParOf" srcId="{8AA40820-258A-4F45-A51C-6B6229E42E85}" destId="{16F7A35F-0457-43CB-AF2D-DCA28EB61899}" srcOrd="6" destOrd="0" presId="urn:microsoft.com/office/officeart/2005/8/layout/chevron2"/>
    <dgm:cxn modelId="{BEC9B831-A80F-4677-8E9A-E8E357D65CB3}" type="presParOf" srcId="{16F7A35F-0457-43CB-AF2D-DCA28EB61899}" destId="{ABA45613-43AC-43B1-9347-81AB75877112}" srcOrd="0" destOrd="0" presId="urn:microsoft.com/office/officeart/2005/8/layout/chevron2"/>
    <dgm:cxn modelId="{3DE5727C-3277-4707-9AF1-AE60822FE126}" type="presParOf" srcId="{16F7A35F-0457-43CB-AF2D-DCA28EB61899}" destId="{CB6FFBDD-D62C-4DC9-BDAF-FB73C1E49BB3}" srcOrd="1" destOrd="0" presId="urn:microsoft.com/office/officeart/2005/8/layout/chevron2"/>
    <dgm:cxn modelId="{9BD28124-90D8-4F38-B5BF-16BAA7D9D55C}" type="presParOf" srcId="{8AA40820-258A-4F45-A51C-6B6229E42E85}" destId="{3C48DF9B-EEBC-4499-85D6-91B64A2FC40B}" srcOrd="7" destOrd="0" presId="urn:microsoft.com/office/officeart/2005/8/layout/chevron2"/>
    <dgm:cxn modelId="{300B254A-5BE7-4DC9-92A5-9FE4B20FC3B9}" type="presParOf" srcId="{8AA40820-258A-4F45-A51C-6B6229E42E85}" destId="{D34EB897-3823-4E05-8253-8BF877A1B5B2}" srcOrd="8" destOrd="0" presId="urn:microsoft.com/office/officeart/2005/8/layout/chevron2"/>
    <dgm:cxn modelId="{00CA42BB-A627-49AB-B496-F4EC7A8218A9}" type="presParOf" srcId="{D34EB897-3823-4E05-8253-8BF877A1B5B2}" destId="{584B1BF8-BE41-4D3D-8643-657133D3FE89}" srcOrd="0" destOrd="0" presId="urn:microsoft.com/office/officeart/2005/8/layout/chevron2"/>
    <dgm:cxn modelId="{4F0C1C30-224C-4B7A-93A9-7FE212BB4531}" type="presParOf" srcId="{D34EB897-3823-4E05-8253-8BF877A1B5B2}" destId="{3AA93316-7ABB-4BAE-864F-16FC37CC1085}" srcOrd="1" destOrd="0" presId="urn:microsoft.com/office/officeart/2005/8/layout/chevron2"/>
    <dgm:cxn modelId="{E05D76D5-B9D5-4857-8F54-47BD98C1B619}" type="presParOf" srcId="{8AA40820-258A-4F45-A51C-6B6229E42E85}" destId="{832424B8-02B7-4222-8A70-43FFEF6B1CE7}" srcOrd="9" destOrd="0" presId="urn:microsoft.com/office/officeart/2005/8/layout/chevron2"/>
    <dgm:cxn modelId="{51903639-0325-4B3B-A3B3-CCB7FFFF41B1}" type="presParOf" srcId="{8AA40820-258A-4F45-A51C-6B6229E42E85}" destId="{A59421E7-2E59-4333-9A80-5684A42BF428}" srcOrd="10" destOrd="0" presId="urn:microsoft.com/office/officeart/2005/8/layout/chevron2"/>
    <dgm:cxn modelId="{9938D76F-AF2F-4370-826E-9970CD6ED9F9}" type="presParOf" srcId="{A59421E7-2E59-4333-9A80-5684A42BF428}" destId="{183F0B43-50F2-4017-B6E2-115E580FFDE0}" srcOrd="0" destOrd="0" presId="urn:microsoft.com/office/officeart/2005/8/layout/chevron2"/>
    <dgm:cxn modelId="{6FFB7D7B-C440-40CE-AE5E-4527B96D3D44}" type="presParOf" srcId="{A59421E7-2E59-4333-9A80-5684A42BF428}" destId="{5D425F13-CC9F-485D-85B4-3A4B2AFC153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8641A-A190-499B-86C8-1A4F8CBD37A4}">
      <dsp:nvSpPr>
        <dsp:cNvPr id="0" name=""/>
        <dsp:cNvSpPr/>
      </dsp:nvSpPr>
      <dsp:spPr>
        <a:xfrm rot="5400000">
          <a:off x="-175669" y="175669"/>
          <a:ext cx="1171128" cy="819789"/>
        </a:xfrm>
        <a:prstGeom prst="chevron">
          <a:avLst/>
        </a:prstGeom>
        <a:solidFill>
          <a:srgbClr val="D595FD"/>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tx1"/>
              </a:solidFill>
            </a:rPr>
            <a:t>1</a:t>
          </a:r>
          <a:endParaRPr lang="en-US" sz="2300" kern="1200" dirty="0">
            <a:solidFill>
              <a:schemeClr val="tx1"/>
            </a:solidFill>
          </a:endParaRPr>
        </a:p>
      </dsp:txBody>
      <dsp:txXfrm rot="-5400000">
        <a:off x="1" y="409895"/>
        <a:ext cx="819789" cy="351339"/>
      </dsp:txXfrm>
    </dsp:sp>
    <dsp:sp modelId="{A906E93B-3036-4713-87FA-532A3269A32B}">
      <dsp:nvSpPr>
        <dsp:cNvPr id="0" name=""/>
        <dsp:cNvSpPr/>
      </dsp:nvSpPr>
      <dsp:spPr>
        <a:xfrm rot="5400000">
          <a:off x="4182178" y="-3362388"/>
          <a:ext cx="761233" cy="748601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smtClean="0">
              <a:solidFill>
                <a:schemeClr val="tx1"/>
              </a:solidFill>
            </a:rPr>
            <a:t>Goals setting </a:t>
          </a:r>
          <a:endParaRPr lang="en-US" sz="1500" b="1" kern="1200" dirty="0">
            <a:solidFill>
              <a:schemeClr val="tx1"/>
            </a:solidFill>
          </a:endParaRPr>
        </a:p>
        <a:p>
          <a:pPr marL="228600" lvl="2" indent="-114300" algn="l" defTabSz="666750">
            <a:lnSpc>
              <a:spcPct val="90000"/>
            </a:lnSpc>
            <a:spcBef>
              <a:spcPct val="0"/>
            </a:spcBef>
            <a:spcAft>
              <a:spcPct val="15000"/>
            </a:spcAft>
            <a:buChar char="••"/>
          </a:pPr>
          <a:r>
            <a:rPr lang="en-US" sz="1500" b="0" i="0" kern="1200" dirty="0" smtClean="0"/>
            <a:t>Vital, understandable, simple, short, and measurable goals</a:t>
          </a:r>
          <a:endParaRPr lang="en-US" sz="1500" kern="1200" dirty="0">
            <a:solidFill>
              <a:schemeClr val="tx1"/>
            </a:solidFill>
          </a:endParaRPr>
        </a:p>
      </dsp:txBody>
      <dsp:txXfrm rot="-5400000">
        <a:off x="819790" y="37160"/>
        <a:ext cx="7448850" cy="686913"/>
      </dsp:txXfrm>
    </dsp:sp>
    <dsp:sp modelId="{1EE2A926-DB03-4CA2-9A2A-0DBF4AC62DF2}">
      <dsp:nvSpPr>
        <dsp:cNvPr id="0" name=""/>
        <dsp:cNvSpPr/>
      </dsp:nvSpPr>
      <dsp:spPr>
        <a:xfrm rot="5400000">
          <a:off x="-175669" y="1253610"/>
          <a:ext cx="1171128" cy="819789"/>
        </a:xfrm>
        <a:prstGeom prst="chevron">
          <a:avLst/>
        </a:prstGeom>
        <a:solidFill>
          <a:srgbClr val="79FE7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tx1"/>
              </a:solidFill>
            </a:rPr>
            <a:t>2 </a:t>
          </a:r>
          <a:endParaRPr lang="en-US" sz="2300" kern="1200" dirty="0">
            <a:solidFill>
              <a:schemeClr val="tx1"/>
            </a:solidFill>
          </a:endParaRPr>
        </a:p>
      </dsp:txBody>
      <dsp:txXfrm rot="-5400000">
        <a:off x="1" y="1487836"/>
        <a:ext cx="819789" cy="351339"/>
      </dsp:txXfrm>
    </dsp:sp>
    <dsp:sp modelId="{B7DEA9BD-8210-4AED-B2BB-93E0759EE6DD}">
      <dsp:nvSpPr>
        <dsp:cNvPr id="0" name=""/>
        <dsp:cNvSpPr/>
      </dsp:nvSpPr>
      <dsp:spPr>
        <a:xfrm rot="5400000">
          <a:off x="4182178" y="-2284447"/>
          <a:ext cx="761233" cy="7486010"/>
        </a:xfrm>
        <a:prstGeom prst="round2SameRect">
          <a:avLst/>
        </a:prstGeom>
        <a:solidFill>
          <a:schemeClr val="bg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smtClean="0">
              <a:solidFill>
                <a:schemeClr val="tx1"/>
              </a:solidFill>
            </a:rPr>
            <a:t>Setting priorities for measurements</a:t>
          </a:r>
          <a:endParaRPr lang="en-US" sz="1500" b="1" kern="1200" dirty="0">
            <a:solidFill>
              <a:schemeClr val="tx1"/>
            </a:solidFill>
          </a:endParaRPr>
        </a:p>
        <a:p>
          <a:pPr marL="228600" lvl="2" indent="-114300" algn="l" defTabSz="666750">
            <a:lnSpc>
              <a:spcPct val="90000"/>
            </a:lnSpc>
            <a:spcBef>
              <a:spcPct val="0"/>
            </a:spcBef>
            <a:spcAft>
              <a:spcPct val="15000"/>
            </a:spcAft>
            <a:buChar char="••"/>
          </a:pPr>
          <a:r>
            <a:rPr lang="en-US" sz="1500" b="0" i="0" kern="1200" dirty="0" smtClean="0"/>
            <a:t>Decide what to measuring, and what methods to use for measure it</a:t>
          </a:r>
          <a:endParaRPr lang="en-US" sz="1500" kern="1200" dirty="0">
            <a:solidFill>
              <a:schemeClr val="tx1"/>
            </a:solidFill>
          </a:endParaRPr>
        </a:p>
      </dsp:txBody>
      <dsp:txXfrm rot="-5400000">
        <a:off x="819790" y="1115101"/>
        <a:ext cx="7448850" cy="686913"/>
      </dsp:txXfrm>
    </dsp:sp>
    <dsp:sp modelId="{EE1809BD-5B3D-4E01-9600-76C618E9BAD3}">
      <dsp:nvSpPr>
        <dsp:cNvPr id="0" name=""/>
        <dsp:cNvSpPr/>
      </dsp:nvSpPr>
      <dsp:spPr>
        <a:xfrm rot="5400000">
          <a:off x="-175669" y="2329006"/>
          <a:ext cx="1171128" cy="819789"/>
        </a:xfrm>
        <a:prstGeom prst="chevron">
          <a:avLst/>
        </a:prstGeom>
        <a:solidFill>
          <a:schemeClr val="accent6">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tx1"/>
              </a:solidFill>
            </a:rPr>
            <a:t>3</a:t>
          </a:r>
          <a:endParaRPr lang="en-US" sz="2300" kern="1200" dirty="0">
            <a:solidFill>
              <a:schemeClr val="tx1"/>
            </a:solidFill>
          </a:endParaRPr>
        </a:p>
      </dsp:txBody>
      <dsp:txXfrm rot="-5400000">
        <a:off x="1" y="2563232"/>
        <a:ext cx="819789" cy="351339"/>
      </dsp:txXfrm>
    </dsp:sp>
    <dsp:sp modelId="{4127435C-F3C7-42CD-9ED9-384617B2F277}">
      <dsp:nvSpPr>
        <dsp:cNvPr id="0" name=""/>
        <dsp:cNvSpPr/>
      </dsp:nvSpPr>
      <dsp:spPr>
        <a:xfrm rot="5400000">
          <a:off x="4182178" y="-1209050"/>
          <a:ext cx="761233" cy="7486010"/>
        </a:xfrm>
        <a:prstGeom prst="round2SameRect">
          <a:avLst/>
        </a:prstGeom>
        <a:solidFill>
          <a:schemeClr val="bg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smtClean="0">
              <a:solidFill>
                <a:schemeClr val="tx1"/>
              </a:solidFill>
            </a:rPr>
            <a:t>Data gathering</a:t>
          </a:r>
          <a:endParaRPr lang="en-US" sz="1500" b="1" kern="1200" dirty="0">
            <a:solidFill>
              <a:schemeClr val="tx1"/>
            </a:solidFill>
          </a:endParaRPr>
        </a:p>
        <a:p>
          <a:pPr marL="228600" lvl="2" indent="-114300" algn="l" defTabSz="666750">
            <a:lnSpc>
              <a:spcPct val="90000"/>
            </a:lnSpc>
            <a:spcBef>
              <a:spcPct val="0"/>
            </a:spcBef>
            <a:spcAft>
              <a:spcPct val="15000"/>
            </a:spcAft>
            <a:buChar char="••"/>
          </a:pPr>
          <a:r>
            <a:rPr lang="en-US" sz="1500" kern="1200" dirty="0" smtClean="0">
              <a:solidFill>
                <a:schemeClr val="tx1"/>
              </a:solidFill>
            </a:rPr>
            <a:t>Available datasets, recording/generating data</a:t>
          </a:r>
          <a:endParaRPr lang="en-US" sz="1500" kern="1200" dirty="0">
            <a:solidFill>
              <a:schemeClr val="tx1"/>
            </a:solidFill>
          </a:endParaRPr>
        </a:p>
      </dsp:txBody>
      <dsp:txXfrm rot="-5400000">
        <a:off x="819790" y="2190498"/>
        <a:ext cx="7448850" cy="686913"/>
      </dsp:txXfrm>
    </dsp:sp>
    <dsp:sp modelId="{ABA45613-43AC-43B1-9347-81AB75877112}">
      <dsp:nvSpPr>
        <dsp:cNvPr id="0" name=""/>
        <dsp:cNvSpPr/>
      </dsp:nvSpPr>
      <dsp:spPr>
        <a:xfrm rot="5400000">
          <a:off x="-175669" y="3404403"/>
          <a:ext cx="1171128" cy="819789"/>
        </a:xfrm>
        <a:prstGeom prst="chevron">
          <a:avLst/>
        </a:prstGeom>
        <a:solidFill>
          <a:srgbClr val="FFD96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tx1"/>
              </a:solidFill>
            </a:rPr>
            <a:t>4</a:t>
          </a:r>
          <a:endParaRPr lang="en-US" sz="2300" kern="1200" dirty="0">
            <a:solidFill>
              <a:schemeClr val="tx1"/>
            </a:solidFill>
          </a:endParaRPr>
        </a:p>
      </dsp:txBody>
      <dsp:txXfrm rot="-5400000">
        <a:off x="1" y="3638629"/>
        <a:ext cx="819789" cy="351339"/>
      </dsp:txXfrm>
    </dsp:sp>
    <dsp:sp modelId="{CB6FFBDD-D62C-4DC9-BDAF-FB73C1E49BB3}">
      <dsp:nvSpPr>
        <dsp:cNvPr id="0" name=""/>
        <dsp:cNvSpPr/>
      </dsp:nvSpPr>
      <dsp:spPr>
        <a:xfrm rot="5400000">
          <a:off x="4182178" y="-133654"/>
          <a:ext cx="761233" cy="7486010"/>
        </a:xfrm>
        <a:prstGeom prst="round2SameRect">
          <a:avLst/>
        </a:prstGeom>
        <a:solidFill>
          <a:schemeClr val="bg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smtClean="0">
              <a:solidFill>
                <a:schemeClr val="tx1"/>
              </a:solidFill>
            </a:rPr>
            <a:t>Data cleansing</a:t>
          </a:r>
          <a:endParaRPr lang="en-US" sz="1500" b="1" kern="1200" dirty="0">
            <a:solidFill>
              <a:schemeClr val="tx1"/>
            </a:solidFill>
          </a:endParaRPr>
        </a:p>
        <a:p>
          <a:pPr marL="228600" lvl="2" indent="-114300" algn="l" defTabSz="666750">
            <a:lnSpc>
              <a:spcPct val="90000"/>
            </a:lnSpc>
            <a:spcBef>
              <a:spcPct val="0"/>
            </a:spcBef>
            <a:spcAft>
              <a:spcPct val="15000"/>
            </a:spcAft>
            <a:buChar char="••"/>
          </a:pPr>
          <a:r>
            <a:rPr lang="en-US" sz="1500" kern="1200" dirty="0" smtClean="0">
              <a:solidFill>
                <a:schemeClr val="tx1"/>
              </a:solidFill>
            </a:rPr>
            <a:t>Outlier rejection, missing values interpolation, data structuring</a:t>
          </a:r>
          <a:endParaRPr lang="en-US" sz="1500" kern="1200" dirty="0">
            <a:solidFill>
              <a:schemeClr val="tx1"/>
            </a:solidFill>
          </a:endParaRPr>
        </a:p>
      </dsp:txBody>
      <dsp:txXfrm rot="-5400000">
        <a:off x="819790" y="3265894"/>
        <a:ext cx="7448850" cy="686913"/>
      </dsp:txXfrm>
    </dsp:sp>
    <dsp:sp modelId="{584B1BF8-BE41-4D3D-8643-657133D3FE89}">
      <dsp:nvSpPr>
        <dsp:cNvPr id="0" name=""/>
        <dsp:cNvSpPr/>
      </dsp:nvSpPr>
      <dsp:spPr>
        <a:xfrm rot="5400000">
          <a:off x="-175669" y="4479799"/>
          <a:ext cx="1171128" cy="819789"/>
        </a:xfrm>
        <a:prstGeom prst="chevron">
          <a:avLst/>
        </a:prstGeom>
        <a:solidFill>
          <a:srgbClr val="FDC4B9"/>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tx1"/>
              </a:solidFill>
            </a:rPr>
            <a:t>5</a:t>
          </a:r>
          <a:endParaRPr lang="en-US" sz="2300" kern="1200" dirty="0">
            <a:solidFill>
              <a:schemeClr val="tx1"/>
            </a:solidFill>
          </a:endParaRPr>
        </a:p>
      </dsp:txBody>
      <dsp:txXfrm rot="-5400000">
        <a:off x="1" y="4714025"/>
        <a:ext cx="819789" cy="351339"/>
      </dsp:txXfrm>
    </dsp:sp>
    <dsp:sp modelId="{3AA93316-7ABB-4BAE-864F-16FC37CC1085}">
      <dsp:nvSpPr>
        <dsp:cNvPr id="0" name=""/>
        <dsp:cNvSpPr/>
      </dsp:nvSpPr>
      <dsp:spPr>
        <a:xfrm rot="5400000">
          <a:off x="4182178" y="941742"/>
          <a:ext cx="761233" cy="7486010"/>
        </a:xfrm>
        <a:prstGeom prst="round2SameRect">
          <a:avLst/>
        </a:prstGeom>
        <a:solidFill>
          <a:schemeClr val="bg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smtClean="0">
              <a:solidFill>
                <a:schemeClr val="tx1"/>
              </a:solidFill>
            </a:rPr>
            <a:t>Data analysis</a:t>
          </a:r>
          <a:endParaRPr lang="en-US" sz="1500" b="1" kern="1200" dirty="0">
            <a:solidFill>
              <a:schemeClr val="tx1"/>
            </a:solidFill>
          </a:endParaRPr>
        </a:p>
        <a:p>
          <a:pPr marL="228600" lvl="2" indent="-114300" algn="l" defTabSz="666750">
            <a:lnSpc>
              <a:spcPct val="90000"/>
            </a:lnSpc>
            <a:spcBef>
              <a:spcPct val="0"/>
            </a:spcBef>
            <a:spcAft>
              <a:spcPct val="15000"/>
            </a:spcAft>
            <a:buChar char="••"/>
          </a:pPr>
          <a:r>
            <a:rPr lang="en-US" sz="1500" b="0" i="0" kern="1200" dirty="0" smtClean="0"/>
            <a:t>Data mining, business intelligence, data visualization, exploratory data analysis</a:t>
          </a:r>
          <a:endParaRPr lang="en-US" sz="1500" kern="1200" dirty="0">
            <a:solidFill>
              <a:schemeClr val="tx1"/>
            </a:solidFill>
          </a:endParaRPr>
        </a:p>
      </dsp:txBody>
      <dsp:txXfrm rot="-5400000">
        <a:off x="819790" y="4341290"/>
        <a:ext cx="7448850" cy="686913"/>
      </dsp:txXfrm>
    </dsp:sp>
    <dsp:sp modelId="{183F0B43-50F2-4017-B6E2-115E580FFDE0}">
      <dsp:nvSpPr>
        <dsp:cNvPr id="0" name=""/>
        <dsp:cNvSpPr/>
      </dsp:nvSpPr>
      <dsp:spPr>
        <a:xfrm rot="5400000">
          <a:off x="-175669" y="5555196"/>
          <a:ext cx="1171128" cy="819789"/>
        </a:xfrm>
        <a:prstGeom prst="chevron">
          <a:avLst/>
        </a:prstGeom>
        <a:solidFill>
          <a:schemeClr val="bg2">
            <a:lumMod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tx1"/>
              </a:solidFill>
            </a:rPr>
            <a:t>6</a:t>
          </a:r>
          <a:endParaRPr lang="en-US" sz="2300" kern="1200" dirty="0">
            <a:solidFill>
              <a:schemeClr val="tx1"/>
            </a:solidFill>
          </a:endParaRPr>
        </a:p>
      </dsp:txBody>
      <dsp:txXfrm rot="-5400000">
        <a:off x="1" y="5789422"/>
        <a:ext cx="819789" cy="351339"/>
      </dsp:txXfrm>
    </dsp:sp>
    <dsp:sp modelId="{5D425F13-CC9F-485D-85B4-3A4B2AFC153D}">
      <dsp:nvSpPr>
        <dsp:cNvPr id="0" name=""/>
        <dsp:cNvSpPr/>
      </dsp:nvSpPr>
      <dsp:spPr>
        <a:xfrm rot="5400000">
          <a:off x="4182178" y="2017139"/>
          <a:ext cx="761233" cy="7486010"/>
        </a:xfrm>
        <a:prstGeom prst="round2SameRect">
          <a:avLst/>
        </a:prstGeom>
        <a:solidFill>
          <a:schemeClr val="bg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smtClean="0">
              <a:solidFill>
                <a:schemeClr val="tx1"/>
              </a:solidFill>
            </a:rPr>
            <a:t>Precise results’ interpretation</a:t>
          </a:r>
          <a:endParaRPr lang="en-US" sz="1500" b="1" kern="1200" dirty="0">
            <a:solidFill>
              <a:schemeClr val="tx1"/>
            </a:solidFill>
          </a:endParaRPr>
        </a:p>
        <a:p>
          <a:pPr marL="228600" lvl="2" indent="-114300" algn="l" defTabSz="666750">
            <a:lnSpc>
              <a:spcPct val="90000"/>
            </a:lnSpc>
            <a:spcBef>
              <a:spcPct val="0"/>
            </a:spcBef>
            <a:spcAft>
              <a:spcPct val="15000"/>
            </a:spcAft>
            <a:buChar char="••"/>
          </a:pPr>
          <a:r>
            <a:rPr lang="en-US" sz="1500" kern="1200" dirty="0" smtClean="0">
              <a:solidFill>
                <a:schemeClr val="tx1"/>
              </a:solidFill>
            </a:rPr>
            <a:t>Checking whether they are helpful in meeting initial objectives, </a:t>
          </a:r>
          <a:r>
            <a:rPr lang="en-US" sz="1500" b="0" i="0" kern="1200" dirty="0" smtClean="0"/>
            <a:t>results limiting, or inconclusive</a:t>
          </a:r>
          <a:endParaRPr lang="en-US" sz="1500" kern="1200" dirty="0">
            <a:solidFill>
              <a:schemeClr val="tx1"/>
            </a:solidFill>
          </a:endParaRPr>
        </a:p>
      </dsp:txBody>
      <dsp:txXfrm rot="-5400000">
        <a:off x="819790" y="5416687"/>
        <a:ext cx="7448850" cy="68691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5" Type="http://schemas.openxmlformats.org/officeDocument/2006/relationships/image" Target="../media/image19.wmf"/><Relationship Id="rId4"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6AEB31-B0ED-46EB-AB80-D4BD897A867C}" type="datetimeFigureOut">
              <a:rPr lang="en-US" smtClean="0"/>
              <a:t>9/3/2018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1547B6-EE17-4045-BFDB-D95B4E9201C7}" type="slidenum">
              <a:rPr lang="en-US" smtClean="0"/>
              <a:t>‹#›</a:t>
            </a:fld>
            <a:endParaRPr lang="en-US"/>
          </a:p>
        </p:txBody>
      </p:sp>
    </p:spTree>
    <p:extLst>
      <p:ext uri="{BB962C8B-B14F-4D97-AF65-F5344CB8AC3E}">
        <p14:creationId xmlns:p14="http://schemas.microsoft.com/office/powerpoint/2010/main" val="3100823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58927B-EE21-4FD8-8F43-A9EDDAAF8681}" type="slidenum">
              <a:rPr lang="en-US" altLang="zh-CN"/>
              <a:pPr/>
              <a:t>26</a:t>
            </a:fld>
            <a:endParaRPr lang="en-US" altLang="zh-CN"/>
          </a:p>
        </p:txBody>
      </p:sp>
      <p:sp>
        <p:nvSpPr>
          <p:cNvPr id="119810" name="Rectangle 2"/>
          <p:cNvSpPr>
            <a:spLocks noGrp="1" noRot="1" noChangeAspect="1" noChangeArrowheads="1" noTextEdit="1"/>
          </p:cNvSpPr>
          <p:nvPr>
            <p:ph type="sldImg"/>
          </p:nvPr>
        </p:nvSpPr>
        <p:spPr>
          <a:xfrm>
            <a:off x="1154113" y="692150"/>
            <a:ext cx="4554537" cy="3416300"/>
          </a:xfrm>
          <a:ln w="12700" cap="flat">
            <a:solidFill>
              <a:schemeClr val="tx1"/>
            </a:solidFill>
          </a:ln>
          <a:extLst>
            <a:ext uri="{909E8E84-426E-40DD-AFC4-6F175D3DCCD1}">
              <a14:hiddenFill xmlns:a14="http://schemas.microsoft.com/office/drawing/2010/main">
                <a:noFill/>
              </a14:hiddenFill>
            </a:ext>
          </a:extLst>
        </p:spPr>
      </p:sp>
      <p:sp>
        <p:nvSpPr>
          <p:cNvPr id="119811" name="Rectangle 3"/>
          <p:cNvSpPr>
            <a:spLocks noGrp="1" noChangeArrowheads="1"/>
          </p:cNvSpPr>
          <p:nvPr>
            <p:ph type="body" idx="1"/>
          </p:nvPr>
        </p:nvSpPr>
        <p:spPr>
          <a:xfrm>
            <a:off x="914400" y="4343400"/>
            <a:ext cx="5029200" cy="4116388"/>
          </a:xfrm>
          <a:ln/>
        </p:spPr>
        <p:txBody>
          <a:bodyPr lIns="85715" tIns="42856" rIns="85715" bIns="42856"/>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ea typeface="MS PGothic" panose="020B0600070205080204" pitchFamily="34" charset="-128"/>
              </a:rPr>
              <a:t>Descriptive analytics, such as reporting/OLAP, dashboards, and data visualization, have been widely used for some time.  They are the core of traditional BI.  </a:t>
            </a: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cs typeface="Arial" panose="020B0604020202020204" pitchFamily="34" charset="0"/>
              </a:defRPr>
            </a:lvl1pPr>
            <a:lvl2pPr marL="733425" indent="-282575" defTabSz="931863">
              <a:defRPr>
                <a:solidFill>
                  <a:schemeClr val="tx1"/>
                </a:solidFill>
                <a:latin typeface="Arial" panose="020B0604020202020204" pitchFamily="34" charset="0"/>
                <a:cs typeface="Arial" panose="020B0604020202020204" pitchFamily="34" charset="0"/>
              </a:defRPr>
            </a:lvl2pPr>
            <a:lvl3pPr marL="1130300" indent="-225425" defTabSz="931863">
              <a:defRPr>
                <a:solidFill>
                  <a:schemeClr val="tx1"/>
                </a:solidFill>
                <a:latin typeface="Arial" panose="020B0604020202020204" pitchFamily="34" charset="0"/>
                <a:cs typeface="Arial" panose="020B0604020202020204" pitchFamily="34" charset="0"/>
              </a:defRPr>
            </a:lvl3pPr>
            <a:lvl4pPr marL="1582738" indent="-225425" defTabSz="931863">
              <a:defRPr>
                <a:solidFill>
                  <a:schemeClr val="tx1"/>
                </a:solidFill>
                <a:latin typeface="Arial" panose="020B0604020202020204" pitchFamily="34" charset="0"/>
                <a:cs typeface="Arial" panose="020B0604020202020204" pitchFamily="34" charset="0"/>
              </a:defRPr>
            </a:lvl4pPr>
            <a:lvl5pPr marL="2033588" indent="-225425" defTabSz="931863">
              <a:defRPr>
                <a:solidFill>
                  <a:schemeClr val="tx1"/>
                </a:solidFill>
                <a:latin typeface="Arial" panose="020B0604020202020204" pitchFamily="34" charset="0"/>
                <a:cs typeface="Arial" panose="020B0604020202020204" pitchFamily="34" charset="0"/>
              </a:defRPr>
            </a:lvl5pPr>
            <a:lvl6pPr marL="24907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479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051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23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F3B715A-FA07-4558-A0B0-516C97180249}" type="slidenum">
              <a:rPr lang="en-US" altLang="en-US" smtClean="0">
                <a:ea typeface="MS PGothic" panose="020B0600070205080204" pitchFamily="34" charset="-128"/>
              </a:rPr>
              <a:pPr/>
              <a:t>43</a:t>
            </a:fld>
            <a:endParaRPr lang="en-US" altLang="en-US" smtClean="0">
              <a:ea typeface="MS PGothic" panose="020B0600070205080204" pitchFamily="34" charset="-128"/>
            </a:endParaRPr>
          </a:p>
        </p:txBody>
      </p:sp>
    </p:spTree>
    <p:extLst>
      <p:ext uri="{BB962C8B-B14F-4D97-AF65-F5344CB8AC3E}">
        <p14:creationId xmlns:p14="http://schemas.microsoft.com/office/powerpoint/2010/main" val="2960210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ea typeface="MS PGothic" panose="020B0600070205080204" pitchFamily="34" charset="-128"/>
              </a:rPr>
              <a:t>Algorithms for predictive analytics, such as regression analysis, machine learning, and neural networks, have also been around for some time.  Recently, however, software products have made them much easier to understand and use. They have also been integrated into specific applications, such as for campaign management. Marketing is the target for many predictive analytics applications.  Descriptive analytics, such as data visualization, is important in helping users interpret the output from predictive and predictive analytics.  Prescriptive analytics are often referred to as advanced analytics. </a:t>
            </a:r>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cs typeface="Arial" panose="020B0604020202020204" pitchFamily="34" charset="0"/>
              </a:defRPr>
            </a:lvl1pPr>
            <a:lvl2pPr marL="733425" indent="-282575" defTabSz="931863">
              <a:defRPr>
                <a:solidFill>
                  <a:schemeClr val="tx1"/>
                </a:solidFill>
                <a:latin typeface="Arial" panose="020B0604020202020204" pitchFamily="34" charset="0"/>
                <a:cs typeface="Arial" panose="020B0604020202020204" pitchFamily="34" charset="0"/>
              </a:defRPr>
            </a:lvl2pPr>
            <a:lvl3pPr marL="1130300" indent="-225425" defTabSz="931863">
              <a:defRPr>
                <a:solidFill>
                  <a:schemeClr val="tx1"/>
                </a:solidFill>
                <a:latin typeface="Arial" panose="020B0604020202020204" pitchFamily="34" charset="0"/>
                <a:cs typeface="Arial" panose="020B0604020202020204" pitchFamily="34" charset="0"/>
              </a:defRPr>
            </a:lvl3pPr>
            <a:lvl4pPr marL="1582738" indent="-225425" defTabSz="931863">
              <a:defRPr>
                <a:solidFill>
                  <a:schemeClr val="tx1"/>
                </a:solidFill>
                <a:latin typeface="Arial" panose="020B0604020202020204" pitchFamily="34" charset="0"/>
                <a:cs typeface="Arial" panose="020B0604020202020204" pitchFamily="34" charset="0"/>
              </a:defRPr>
            </a:lvl4pPr>
            <a:lvl5pPr marL="2033588" indent="-225425" defTabSz="931863">
              <a:defRPr>
                <a:solidFill>
                  <a:schemeClr val="tx1"/>
                </a:solidFill>
                <a:latin typeface="Arial" panose="020B0604020202020204" pitchFamily="34" charset="0"/>
                <a:cs typeface="Arial" panose="020B0604020202020204" pitchFamily="34" charset="0"/>
              </a:defRPr>
            </a:lvl5pPr>
            <a:lvl6pPr marL="24907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479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051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23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26BB850-8CF1-444E-8277-1B69E3933CE5}" type="slidenum">
              <a:rPr lang="en-US" altLang="en-US" smtClean="0">
                <a:ea typeface="MS PGothic" panose="020B0600070205080204" pitchFamily="34" charset="-128"/>
              </a:rPr>
              <a:pPr/>
              <a:t>45</a:t>
            </a:fld>
            <a:endParaRPr lang="en-US" altLang="en-US" smtClean="0">
              <a:ea typeface="MS PGothic" panose="020B0600070205080204" pitchFamily="34" charset="-128"/>
            </a:endParaRPr>
          </a:p>
        </p:txBody>
      </p:sp>
    </p:spTree>
    <p:extLst>
      <p:ext uri="{BB962C8B-B14F-4D97-AF65-F5344CB8AC3E}">
        <p14:creationId xmlns:p14="http://schemas.microsoft.com/office/powerpoint/2010/main" val="232535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ea typeface="MS PGothic" panose="020B0600070205080204" pitchFamily="34" charset="-128"/>
              </a:rPr>
              <a:t>Prescriptive analytics provide an optimal solution, often for the allocation of scarce resources.  They, too, have been in academia for a long time but are now finding wider use in practice. For example, the use of mathematical programming for revenue management is common for organizations that have “perishable” goods (e.g., rental cars, hotel rooms, airline seats).  Harrah’s has been using revenue management for hotel room pricing for some time.</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cs typeface="Arial" panose="020B0604020202020204" pitchFamily="34" charset="0"/>
              </a:defRPr>
            </a:lvl1pPr>
            <a:lvl2pPr marL="733425" indent="-282575" defTabSz="931863">
              <a:defRPr>
                <a:solidFill>
                  <a:schemeClr val="tx1"/>
                </a:solidFill>
                <a:latin typeface="Arial" panose="020B0604020202020204" pitchFamily="34" charset="0"/>
                <a:cs typeface="Arial" panose="020B0604020202020204" pitchFamily="34" charset="0"/>
              </a:defRPr>
            </a:lvl2pPr>
            <a:lvl3pPr marL="1130300" indent="-225425" defTabSz="931863">
              <a:defRPr>
                <a:solidFill>
                  <a:schemeClr val="tx1"/>
                </a:solidFill>
                <a:latin typeface="Arial" panose="020B0604020202020204" pitchFamily="34" charset="0"/>
                <a:cs typeface="Arial" panose="020B0604020202020204" pitchFamily="34" charset="0"/>
              </a:defRPr>
            </a:lvl3pPr>
            <a:lvl4pPr marL="1582738" indent="-225425" defTabSz="931863">
              <a:defRPr>
                <a:solidFill>
                  <a:schemeClr val="tx1"/>
                </a:solidFill>
                <a:latin typeface="Arial" panose="020B0604020202020204" pitchFamily="34" charset="0"/>
                <a:cs typeface="Arial" panose="020B0604020202020204" pitchFamily="34" charset="0"/>
              </a:defRPr>
            </a:lvl4pPr>
            <a:lvl5pPr marL="2033588" indent="-225425" defTabSz="931863">
              <a:defRPr>
                <a:solidFill>
                  <a:schemeClr val="tx1"/>
                </a:solidFill>
                <a:latin typeface="Arial" panose="020B0604020202020204" pitchFamily="34" charset="0"/>
                <a:cs typeface="Arial" panose="020B0604020202020204" pitchFamily="34" charset="0"/>
              </a:defRPr>
            </a:lvl5pPr>
            <a:lvl6pPr marL="24907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479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051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2388" indent="-225425"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F789C6-8B11-4B07-B80A-419B57826361}" type="slidenum">
              <a:rPr lang="en-US" altLang="en-US" smtClean="0">
                <a:ea typeface="MS PGothic" panose="020B0600070205080204" pitchFamily="34" charset="-128"/>
              </a:rPr>
              <a:pPr/>
              <a:t>49</a:t>
            </a:fld>
            <a:endParaRPr lang="en-US" altLang="en-US" smtClean="0">
              <a:ea typeface="MS PGothic" panose="020B0600070205080204" pitchFamily="34" charset="-128"/>
            </a:endParaRPr>
          </a:p>
        </p:txBody>
      </p:sp>
    </p:spTree>
    <p:extLst>
      <p:ext uri="{BB962C8B-B14F-4D97-AF65-F5344CB8AC3E}">
        <p14:creationId xmlns:p14="http://schemas.microsoft.com/office/powerpoint/2010/main" val="3508126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65BF8F-660F-4724-80EA-9CB3AC8691AB}" type="datetime1">
              <a:rPr lang="en-US" smtClean="0"/>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FD97C9-4286-4EFF-ABB1-BD54D7015F0F}" type="datetime1">
              <a:rPr lang="en-US" smtClean="0"/>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1B862-004D-4E4F-98E1-E40195F3CC06}" type="datetime1">
              <a:rPr lang="en-US" smtClean="0"/>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111059-C75D-450A-A107-18443BC9D267}" type="datetime1">
              <a:rPr lang="en-US" smtClean="0"/>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6FC6C9-484C-4B13-8910-DF50A5B93475}" type="datetime1">
              <a:rPr lang="en-US" smtClean="0"/>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F38F57-5502-4859-9977-A703A20A648A}" type="datetime1">
              <a:rPr lang="en-US" smtClean="0"/>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92D520-CE9F-4804-A7BB-042499D01836}" type="datetime1">
              <a:rPr lang="en-US" smtClean="0"/>
              <a:t>9/3/2018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633695-B470-4533-BA8A-EF8A393F9D72}" type="datetime1">
              <a:rPr lang="en-US" smtClean="0"/>
              <a:t>9/3/2018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69C63D-7B6B-4912-AA23-20B4EFF7FF75}" type="datetime1">
              <a:rPr lang="en-US" smtClean="0"/>
              <a:t>9/3/2018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847143-4F53-43CE-8E22-0B7A5008DA8C}" type="datetime1">
              <a:rPr lang="en-US" smtClean="0"/>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7101DD-F86D-48F3-8D19-C8A452223FBB}" type="datetime1">
              <a:rPr lang="en-US" smtClean="0"/>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E5DB80-5CE1-43EC-841F-A88375F34752}" type="datetime1">
              <a:rPr lang="en-US" smtClean="0"/>
              <a:t>9/3/2018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4.wmf"/><Relationship Id="rId5" Type="http://schemas.openxmlformats.org/officeDocument/2006/relationships/oleObject" Target="../embeddings/oleObject7.bin"/><Relationship Id="rId4" Type="http://schemas.openxmlformats.org/officeDocument/2006/relationships/image" Target="../media/image23.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jpeg"/></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Analytics</a:t>
            </a:r>
            <a:endParaRPr lang="en-US" dirty="0"/>
          </a:p>
        </p:txBody>
      </p:sp>
      <p:sp>
        <p:nvSpPr>
          <p:cNvPr id="3" name="Subtitle 2"/>
          <p:cNvSpPr>
            <a:spLocks noGrp="1"/>
          </p:cNvSpPr>
          <p:nvPr>
            <p:ph type="subTitle" idx="1"/>
          </p:nvPr>
        </p:nvSpPr>
        <p:spPr/>
        <p:txBody>
          <a:bodyPr/>
          <a:lstStyle/>
          <a:p>
            <a:endParaRPr lang="en-US"/>
          </a:p>
        </p:txBody>
      </p:sp>
      <p:pic>
        <p:nvPicPr>
          <p:cNvPr id="4" name="Picture 2" descr="http://sdtimes.com/wp-content/uploads/2014/07/Big-Data-Analytic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29000" y="2921168"/>
            <a:ext cx="4756815" cy="1015663"/>
          </a:xfrm>
          <a:prstGeom prst="rect">
            <a:avLst/>
          </a:prstGeom>
          <a:noFill/>
        </p:spPr>
        <p:txBody>
          <a:bodyPr wrap="none" rtlCol="0">
            <a:spAutoFit/>
          </a:bodyPr>
          <a:lstStyle/>
          <a:p>
            <a:r>
              <a:rPr lang="en-US" sz="6000" b="1" dirty="0" smtClean="0"/>
              <a:t>Data Analytics</a:t>
            </a:r>
            <a:endParaRPr lang="en-US" sz="6000" b="1" dirty="0"/>
          </a:p>
        </p:txBody>
      </p:sp>
    </p:spTree>
    <p:extLst>
      <p:ext uri="{BB962C8B-B14F-4D97-AF65-F5344CB8AC3E}">
        <p14:creationId xmlns:p14="http://schemas.microsoft.com/office/powerpoint/2010/main" val="30371439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709C7"/>
                </a:solidFill>
              </a:rPr>
              <a:t>2. </a:t>
            </a:r>
            <a:r>
              <a:rPr lang="en-US" dirty="0"/>
              <a:t>Setting </a:t>
            </a:r>
            <a:r>
              <a:rPr lang="en-US" dirty="0" smtClean="0"/>
              <a:t>Priorities </a:t>
            </a:r>
            <a:r>
              <a:rPr lang="en-US" dirty="0"/>
              <a:t>for M</a:t>
            </a:r>
            <a:r>
              <a:rPr lang="en-US" dirty="0" smtClean="0"/>
              <a:t>easurements</a:t>
            </a:r>
            <a:endParaRPr lang="en-US" dirty="0"/>
          </a:p>
        </p:txBody>
      </p:sp>
      <p:sp>
        <p:nvSpPr>
          <p:cNvPr id="3" name="Content Placeholder 2"/>
          <p:cNvSpPr>
            <a:spLocks noGrp="1"/>
          </p:cNvSpPr>
          <p:nvPr>
            <p:ph idx="1"/>
          </p:nvPr>
        </p:nvSpPr>
        <p:spPr>
          <a:xfrm>
            <a:off x="457200" y="1600200"/>
            <a:ext cx="6324600" cy="4525963"/>
          </a:xfrm>
        </p:spPr>
        <p:txBody>
          <a:bodyPr/>
          <a:lstStyle/>
          <a:p>
            <a:pPr algn="just"/>
            <a:r>
              <a:rPr lang="en-US" dirty="0" smtClean="0"/>
              <a:t>Determining what </a:t>
            </a:r>
            <a:r>
              <a:rPr lang="en-US" dirty="0"/>
              <a:t>type of </a:t>
            </a:r>
            <a:r>
              <a:rPr lang="en-US" dirty="0" smtClean="0"/>
              <a:t>data is needed to </a:t>
            </a:r>
            <a:r>
              <a:rPr lang="en-US" dirty="0"/>
              <a:t>answer </a:t>
            </a:r>
            <a:r>
              <a:rPr lang="en-US" dirty="0" smtClean="0"/>
              <a:t>the questions regarding objectives.</a:t>
            </a:r>
          </a:p>
          <a:p>
            <a:pPr algn="just"/>
            <a:r>
              <a:rPr lang="en-US" dirty="0" smtClean="0"/>
              <a:t>How much </a:t>
            </a:r>
            <a:r>
              <a:rPr lang="en-US" dirty="0"/>
              <a:t>time </a:t>
            </a:r>
            <a:r>
              <a:rPr lang="en-US" dirty="0" smtClean="0"/>
              <a:t>to </a:t>
            </a:r>
            <a:r>
              <a:rPr lang="en-US" dirty="0"/>
              <a:t>take for the analysis of the project. </a:t>
            </a:r>
            <a:endParaRPr lang="en-US" dirty="0" smtClean="0"/>
          </a:p>
          <a:p>
            <a:pPr algn="just"/>
            <a:r>
              <a:rPr lang="en-US" dirty="0" smtClean="0"/>
              <a:t>The </a:t>
            </a:r>
            <a:r>
              <a:rPr lang="en-US" dirty="0"/>
              <a:t>units of measurement </a:t>
            </a:r>
            <a:r>
              <a:rPr lang="en-US" dirty="0" smtClean="0"/>
              <a:t>going to </a:t>
            </a:r>
            <a:r>
              <a:rPr lang="en-US" dirty="0"/>
              <a:t>be using.</a:t>
            </a:r>
            <a:endParaRPr lang="en-US" dirty="0" smtClean="0"/>
          </a:p>
          <a:p>
            <a:pPr algn="just"/>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2052" name="Picture 4" descr="Image result for measuremen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8376" y="1524000"/>
            <a:ext cx="2049424" cy="13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078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1143000"/>
          </a:xfrm>
        </p:spPr>
        <p:txBody>
          <a:bodyPr/>
          <a:lstStyle/>
          <a:p>
            <a:r>
              <a:rPr lang="en-US" dirty="0" smtClean="0">
                <a:solidFill>
                  <a:srgbClr val="C709C7"/>
                </a:solidFill>
              </a:rPr>
              <a:t>3. </a:t>
            </a:r>
            <a:r>
              <a:rPr lang="en-US" dirty="0" smtClean="0"/>
              <a:t>Data Gathering</a:t>
            </a:r>
            <a:endParaRPr lang="en-US" dirty="0"/>
          </a:p>
        </p:txBody>
      </p:sp>
      <p:sp>
        <p:nvSpPr>
          <p:cNvPr id="3" name="Content Placeholder 2"/>
          <p:cNvSpPr>
            <a:spLocks noGrp="1"/>
          </p:cNvSpPr>
          <p:nvPr>
            <p:ph idx="1"/>
          </p:nvPr>
        </p:nvSpPr>
        <p:spPr>
          <a:xfrm>
            <a:off x="609600" y="1524000"/>
            <a:ext cx="8229600" cy="4525963"/>
          </a:xfrm>
        </p:spPr>
        <p:txBody>
          <a:bodyPr>
            <a:normAutofit fontScale="85000" lnSpcReduction="20000"/>
          </a:bodyPr>
          <a:lstStyle/>
          <a:p>
            <a:pPr algn="just"/>
            <a:r>
              <a:rPr lang="en-US" dirty="0" smtClean="0"/>
              <a:t>Data can be already available datasets</a:t>
            </a:r>
          </a:p>
          <a:p>
            <a:pPr algn="just"/>
            <a:r>
              <a:rPr lang="en-US" dirty="0" smtClean="0"/>
              <a:t>Data can be generated by:</a:t>
            </a:r>
          </a:p>
          <a:p>
            <a:pPr lvl="1" algn="just"/>
            <a:r>
              <a:rPr lang="en-US" dirty="0" smtClean="0"/>
              <a:t>The direct or interview method</a:t>
            </a:r>
          </a:p>
          <a:p>
            <a:pPr lvl="2" algn="just"/>
            <a:r>
              <a:rPr lang="en-US" dirty="0" smtClean="0"/>
              <a:t>Company </a:t>
            </a:r>
            <a:r>
              <a:rPr lang="en-US" dirty="0"/>
              <a:t>would interview </a:t>
            </a:r>
            <a:r>
              <a:rPr lang="en-US" dirty="0" smtClean="0"/>
              <a:t>“shoppers” regarding </a:t>
            </a:r>
            <a:r>
              <a:rPr lang="en-US" dirty="0"/>
              <a:t>their favorite brand of </a:t>
            </a:r>
            <a:r>
              <a:rPr lang="en-US" dirty="0" smtClean="0"/>
              <a:t>toothpaste.</a:t>
            </a:r>
          </a:p>
          <a:p>
            <a:pPr lvl="1" algn="just"/>
            <a:r>
              <a:rPr lang="en-US" dirty="0" smtClean="0"/>
              <a:t>The indirect or questionnaire method</a:t>
            </a:r>
          </a:p>
          <a:p>
            <a:pPr lvl="2"/>
            <a:r>
              <a:rPr lang="en-US" dirty="0" smtClean="0"/>
              <a:t>The questionnaire are distributed to the respondents </a:t>
            </a:r>
            <a:r>
              <a:rPr lang="en-US" dirty="0"/>
              <a:t>either by personal delivery or by </a:t>
            </a:r>
            <a:r>
              <a:rPr lang="en-US" dirty="0" smtClean="0"/>
              <a:t>mail/email.</a:t>
            </a:r>
          </a:p>
          <a:p>
            <a:pPr lvl="1" algn="just"/>
            <a:r>
              <a:rPr lang="en-US" dirty="0" smtClean="0"/>
              <a:t>The registration method</a:t>
            </a:r>
          </a:p>
          <a:p>
            <a:pPr lvl="2" algn="just"/>
            <a:r>
              <a:rPr lang="en-US" dirty="0" smtClean="0"/>
              <a:t>The registration records kept by government organizations, e.g., NADRA.</a:t>
            </a:r>
          </a:p>
          <a:p>
            <a:pPr lvl="1" algn="just"/>
            <a:r>
              <a:rPr lang="en-US" dirty="0" smtClean="0"/>
              <a:t>The experimental method</a:t>
            </a:r>
          </a:p>
          <a:p>
            <a:pPr lvl="2" algn="just"/>
            <a:r>
              <a:rPr lang="en-US" dirty="0" smtClean="0"/>
              <a:t>Experimentation, simulation.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1026" name="Picture 2" descr="Image result for data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1066800"/>
            <a:ext cx="2057400" cy="135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9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709C7"/>
                </a:solidFill>
              </a:rPr>
              <a:t>4. </a:t>
            </a:r>
            <a:r>
              <a:rPr lang="en-US" dirty="0" smtClean="0"/>
              <a:t>Data Cleansing</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Content Placeholder 5"/>
          <p:cNvSpPr>
            <a:spLocks noGrp="1"/>
          </p:cNvSpPr>
          <p:nvPr>
            <p:ph idx="1"/>
          </p:nvPr>
        </p:nvSpPr>
        <p:spPr>
          <a:xfrm>
            <a:off x="76200" y="1600200"/>
            <a:ext cx="6858000" cy="4525963"/>
          </a:xfrm>
        </p:spPr>
        <p:txBody>
          <a:bodyPr>
            <a:normAutofit/>
          </a:bodyPr>
          <a:lstStyle/>
          <a:p>
            <a:pPr algn="just"/>
            <a:r>
              <a:rPr lang="en-US" dirty="0"/>
              <a:t>Data cleansing </a:t>
            </a:r>
            <a:r>
              <a:rPr lang="en-US" dirty="0" smtClean="0"/>
              <a:t>process identifying:</a:t>
            </a:r>
          </a:p>
          <a:p>
            <a:pPr lvl="1" algn="just"/>
            <a:r>
              <a:rPr lang="en-US" dirty="0"/>
              <a:t>Incomplete   </a:t>
            </a:r>
          </a:p>
          <a:p>
            <a:pPr lvl="1" algn="just"/>
            <a:r>
              <a:rPr lang="en-US" dirty="0"/>
              <a:t>Incorrect</a:t>
            </a:r>
          </a:p>
          <a:p>
            <a:pPr lvl="1" algn="just"/>
            <a:r>
              <a:rPr lang="en-US" dirty="0"/>
              <a:t>Inaccurate  </a:t>
            </a:r>
          </a:p>
          <a:p>
            <a:pPr lvl="1" algn="just"/>
            <a:r>
              <a:rPr lang="en-US" dirty="0"/>
              <a:t>Irrelevant parts of the </a:t>
            </a:r>
            <a:r>
              <a:rPr lang="en-US" dirty="0" smtClean="0"/>
              <a:t>data</a:t>
            </a:r>
          </a:p>
          <a:p>
            <a:pPr marL="342900" lvl="1" indent="-342900" algn="just">
              <a:buFont typeface="Arial" pitchFamily="34" charset="0"/>
              <a:buChar char="•"/>
            </a:pPr>
            <a:r>
              <a:rPr lang="en-US" dirty="0" smtClean="0"/>
              <a:t>The </a:t>
            </a:r>
            <a:r>
              <a:rPr lang="en-US" dirty="0"/>
              <a:t>dirty or coarse </a:t>
            </a:r>
            <a:r>
              <a:rPr lang="en-US" dirty="0" smtClean="0"/>
              <a:t>data is:</a:t>
            </a:r>
          </a:p>
          <a:p>
            <a:pPr marL="742950" lvl="2" indent="-342900" algn="just"/>
            <a:r>
              <a:rPr lang="en-US" dirty="0" smtClean="0"/>
              <a:t>Replaced</a:t>
            </a:r>
          </a:p>
          <a:p>
            <a:pPr marL="742950" lvl="2" indent="-342900" algn="just"/>
            <a:r>
              <a:rPr lang="en-US" dirty="0" smtClean="0"/>
              <a:t>Modified  </a:t>
            </a:r>
          </a:p>
          <a:p>
            <a:pPr marL="742950" lvl="2" indent="-342900" algn="just"/>
            <a:r>
              <a:rPr lang="en-US" dirty="0" smtClean="0"/>
              <a:t>Or deleted.</a:t>
            </a:r>
            <a:endParaRPr lang="en-US" dirty="0"/>
          </a:p>
          <a:p>
            <a:pPr algn="just"/>
            <a:endParaRPr lang="en-US" dirty="0" smtClean="0"/>
          </a:p>
          <a:p>
            <a:pPr marL="457200" lvl="1" indent="0" algn="just">
              <a:buNone/>
            </a:pPr>
            <a:endParaRPr lang="en-US" dirty="0"/>
          </a:p>
        </p:txBody>
      </p:sp>
      <p:sp>
        <p:nvSpPr>
          <p:cNvPr id="7" name="AutoShape 2" descr="Image result for data cleans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data cleans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Image result for data cleans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1628775"/>
            <a:ext cx="23812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730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Cleansing Cycle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3074" name="Picture 2" descr="Image result for data clean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154" y="1371600"/>
            <a:ext cx="5287446" cy="510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7459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709C7"/>
                </a:solidFill>
              </a:rPr>
              <a:t>5. </a:t>
            </a:r>
            <a:r>
              <a:rPr lang="en-US" dirty="0" smtClean="0"/>
              <a:t>Data Analysis</a:t>
            </a:r>
            <a:endParaRPr lang="en-US" dirty="0"/>
          </a:p>
        </p:txBody>
      </p:sp>
      <p:sp>
        <p:nvSpPr>
          <p:cNvPr id="3" name="Content Placeholder 2"/>
          <p:cNvSpPr>
            <a:spLocks noGrp="1"/>
          </p:cNvSpPr>
          <p:nvPr>
            <p:ph idx="1"/>
          </p:nvPr>
        </p:nvSpPr>
        <p:spPr/>
        <p:txBody>
          <a:bodyPr/>
          <a:lstStyle/>
          <a:p>
            <a:r>
              <a:rPr lang="en-US" dirty="0" smtClean="0"/>
              <a:t>Data analysis is </a:t>
            </a:r>
            <a:r>
              <a:rPr lang="en-US" dirty="0"/>
              <a:t>process </a:t>
            </a:r>
            <a:r>
              <a:rPr lang="en-US" dirty="0" smtClean="0"/>
              <a:t>of: </a:t>
            </a:r>
          </a:p>
          <a:p>
            <a:pPr lvl="1"/>
            <a:r>
              <a:rPr lang="en-US" dirty="0" smtClean="0"/>
              <a:t>Evaluating data using: </a:t>
            </a:r>
          </a:p>
          <a:p>
            <a:pPr lvl="2"/>
            <a:r>
              <a:rPr lang="en-US" dirty="0" smtClean="0"/>
              <a:t>Analytical  reasoning</a:t>
            </a:r>
          </a:p>
          <a:p>
            <a:pPr lvl="2"/>
            <a:r>
              <a:rPr lang="en-US" dirty="0" smtClean="0"/>
              <a:t>Logical reasoning </a:t>
            </a:r>
          </a:p>
          <a:p>
            <a:pPr lvl="2"/>
            <a:r>
              <a:rPr lang="en-US" dirty="0" smtClean="0"/>
              <a:t>To examine </a:t>
            </a:r>
            <a:r>
              <a:rPr lang="en-US" dirty="0"/>
              <a:t>each component of the data provided.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pic>
        <p:nvPicPr>
          <p:cNvPr id="6146" name="Picture 2" descr="Image result for Data Analysi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400" y="1284066"/>
            <a:ext cx="2438400" cy="148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2983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29508"/>
            <a:ext cx="5638800" cy="5437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62171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6" name="TextBox 5"/>
          <p:cNvSpPr txBox="1"/>
          <p:nvPr/>
        </p:nvSpPr>
        <p:spPr>
          <a:xfrm>
            <a:off x="228600" y="304800"/>
            <a:ext cx="3049425" cy="1323439"/>
          </a:xfrm>
          <a:prstGeom prst="rect">
            <a:avLst/>
          </a:prstGeom>
          <a:noFill/>
        </p:spPr>
        <p:txBody>
          <a:bodyPr wrap="none" rtlCol="0">
            <a:spAutoFit/>
          </a:bodyPr>
          <a:lstStyle/>
          <a:p>
            <a:r>
              <a:rPr lang="en-US" sz="4000" dirty="0" smtClean="0"/>
              <a:t>Steps of Data </a:t>
            </a:r>
          </a:p>
          <a:p>
            <a:r>
              <a:rPr lang="en-US" sz="4000" dirty="0"/>
              <a:t>A</a:t>
            </a:r>
            <a:r>
              <a:rPr lang="en-US" sz="4000" dirty="0" smtClean="0"/>
              <a:t>nalysis</a:t>
            </a:r>
            <a:endParaRPr lang="en-US" sz="40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775" y="128588"/>
            <a:ext cx="4848225" cy="660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61101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itchFamily="18" charset="0"/>
                <a:cs typeface="Times New Roman" pitchFamily="18" charset="0"/>
              </a:rPr>
              <a:t>	     I </a:t>
            </a:r>
            <a:r>
              <a:rPr lang="en-US" dirty="0" smtClean="0"/>
              <a:t>Preprocessing</a:t>
            </a:r>
            <a:endParaRPr lang="en-US" dirty="0"/>
          </a:p>
        </p:txBody>
      </p:sp>
      <p:sp>
        <p:nvSpPr>
          <p:cNvPr id="3" name="Content Placeholder 2"/>
          <p:cNvSpPr>
            <a:spLocks noGrp="1"/>
          </p:cNvSpPr>
          <p:nvPr>
            <p:ph idx="1"/>
          </p:nvPr>
        </p:nvSpPr>
        <p:spPr>
          <a:xfrm>
            <a:off x="457200" y="1722437"/>
            <a:ext cx="8229600" cy="4525963"/>
          </a:xfrm>
        </p:spPr>
        <p:txBody>
          <a:bodyPr/>
          <a:lstStyle/>
          <a:p>
            <a:pPr algn="just"/>
            <a:r>
              <a:rPr lang="en-US" sz="2800" dirty="0"/>
              <a:t>Data cleaning</a:t>
            </a:r>
          </a:p>
          <a:p>
            <a:pPr lvl="1" algn="just"/>
            <a:r>
              <a:rPr lang="en-US" sz="2000" dirty="0"/>
              <a:t>Fill in missing values, smooth noisy data, identify or remove outliers, and resolve inconsistencies</a:t>
            </a:r>
          </a:p>
          <a:p>
            <a:pPr algn="just"/>
            <a:r>
              <a:rPr lang="en-US" sz="2800" dirty="0"/>
              <a:t>Data integration</a:t>
            </a:r>
          </a:p>
          <a:p>
            <a:pPr lvl="1" algn="just"/>
            <a:r>
              <a:rPr lang="en-US" sz="2000" dirty="0"/>
              <a:t>Integration of multiple databases, data cubes, or files</a:t>
            </a:r>
          </a:p>
          <a:p>
            <a:pPr algn="just"/>
            <a:r>
              <a:rPr lang="en-US" sz="2800" dirty="0"/>
              <a:t>Data transformation</a:t>
            </a:r>
          </a:p>
          <a:p>
            <a:pPr lvl="1" algn="just"/>
            <a:r>
              <a:rPr lang="en-US" sz="2000" dirty="0" smtClean="0"/>
              <a:t>Normalization/ scaling </a:t>
            </a:r>
            <a:r>
              <a:rPr lang="en-US" sz="2000" dirty="0"/>
              <a:t>and aggregation</a:t>
            </a:r>
          </a:p>
          <a:p>
            <a:pPr algn="just"/>
            <a:r>
              <a:rPr lang="en-US" sz="2800" dirty="0"/>
              <a:t>Data reduction</a:t>
            </a:r>
          </a:p>
          <a:p>
            <a:pPr lvl="1" algn="just"/>
            <a:r>
              <a:rPr lang="en-US" sz="2000" dirty="0"/>
              <a:t>Obtains reduced representation in volume but produces the same or similar analytical results</a:t>
            </a:r>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
            <a:ext cx="31115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94397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a:xfrm>
            <a:off x="862012" y="228600"/>
            <a:ext cx="7138987" cy="1371600"/>
          </a:xfrm>
        </p:spPr>
        <p:txBody>
          <a:bodyPr>
            <a:normAutofit/>
          </a:bodyPr>
          <a:lstStyle/>
          <a:p>
            <a:r>
              <a:rPr lang="en-US" sz="4000" dirty="0" smtClean="0"/>
              <a:t>Data Normalization</a:t>
            </a:r>
            <a:endParaRPr lang="en-US" sz="6000" dirty="0"/>
          </a:p>
        </p:txBody>
      </p:sp>
      <p:sp>
        <p:nvSpPr>
          <p:cNvPr id="966659" name="Rectangle 3"/>
          <p:cNvSpPr>
            <a:spLocks noGrp="1" noChangeArrowheads="1"/>
          </p:cNvSpPr>
          <p:nvPr>
            <p:ph type="body" idx="1"/>
          </p:nvPr>
        </p:nvSpPr>
        <p:spPr>
          <a:xfrm>
            <a:off x="685800" y="1752600"/>
            <a:ext cx="8077200" cy="4495800"/>
          </a:xfrm>
        </p:spPr>
        <p:txBody>
          <a:bodyPr/>
          <a:lstStyle/>
          <a:p>
            <a:r>
              <a:rPr lang="en-US" sz="2800" dirty="0" smtClean="0"/>
              <a:t>Min-max </a:t>
            </a:r>
            <a:r>
              <a:rPr lang="en-US" sz="2800" dirty="0"/>
              <a:t>normalization</a:t>
            </a:r>
          </a:p>
          <a:p>
            <a:pPr lvl="1"/>
            <a:endParaRPr lang="en-US" dirty="0"/>
          </a:p>
          <a:p>
            <a:pPr lvl="1"/>
            <a:endParaRPr lang="en-US" sz="2400" dirty="0"/>
          </a:p>
          <a:p>
            <a:r>
              <a:rPr lang="en-US" sz="2800" dirty="0" smtClean="0"/>
              <a:t>Z-score </a:t>
            </a:r>
            <a:r>
              <a:rPr lang="en-US" sz="2800" dirty="0"/>
              <a:t>normalization</a:t>
            </a:r>
          </a:p>
          <a:p>
            <a:pPr lvl="1"/>
            <a:endParaRPr lang="en-US" sz="2400" dirty="0"/>
          </a:p>
          <a:p>
            <a:pPr lvl="1"/>
            <a:endParaRPr lang="en-US" sz="2400" dirty="0"/>
          </a:p>
          <a:p>
            <a:r>
              <a:rPr lang="en-US" sz="2800" dirty="0" smtClean="0"/>
              <a:t>Normalization by </a:t>
            </a:r>
            <a:r>
              <a:rPr lang="en-US" sz="2800" dirty="0"/>
              <a:t>decimal scaling</a:t>
            </a:r>
          </a:p>
          <a:p>
            <a:pPr lvl="1"/>
            <a:endParaRPr lang="en-US" sz="2400" dirty="0"/>
          </a:p>
          <a:p>
            <a:pPr lvl="1">
              <a:buFont typeface="Monotype Sorts" pitchFamily="2" charset="2"/>
              <a:buNone/>
            </a:pPr>
            <a:endParaRPr lang="en-US" sz="2400" dirty="0"/>
          </a:p>
        </p:txBody>
      </p:sp>
      <p:graphicFrame>
        <p:nvGraphicFramePr>
          <p:cNvPr id="966660" name="Object 4"/>
          <p:cNvGraphicFramePr>
            <a:graphicFrameLocks noChangeAspect="1"/>
          </p:cNvGraphicFramePr>
          <p:nvPr/>
        </p:nvGraphicFramePr>
        <p:xfrm>
          <a:off x="1219200" y="2209800"/>
          <a:ext cx="7321550" cy="873125"/>
        </p:xfrm>
        <a:graphic>
          <a:graphicData uri="http://schemas.openxmlformats.org/presentationml/2006/ole">
            <mc:AlternateContent xmlns:mc="http://schemas.openxmlformats.org/markup-compatibility/2006">
              <mc:Choice xmlns:v="urn:schemas-microsoft-com:vml" Requires="v">
                <p:oleObj spid="_x0000_s3419" name="Equation" r:id="rId3" imgW="3340080" imgH="393480" progId="Equation.3">
                  <p:embed/>
                </p:oleObj>
              </mc:Choice>
              <mc:Fallback>
                <p:oleObj name="Equation" r:id="rId3" imgW="33400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209800"/>
                        <a:ext cx="7321550"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6661" name="Object 5"/>
          <p:cNvGraphicFramePr>
            <a:graphicFrameLocks noChangeAspect="1"/>
          </p:cNvGraphicFramePr>
          <p:nvPr/>
        </p:nvGraphicFramePr>
        <p:xfrm>
          <a:off x="2667000" y="3505200"/>
          <a:ext cx="3048000" cy="939800"/>
        </p:xfrm>
        <a:graphic>
          <a:graphicData uri="http://schemas.openxmlformats.org/presentationml/2006/ole">
            <mc:AlternateContent xmlns:mc="http://schemas.openxmlformats.org/markup-compatibility/2006">
              <mc:Choice xmlns:v="urn:schemas-microsoft-com:vml" Requires="v">
                <p:oleObj spid="_x0000_s3420" name="Equation" r:id="rId5" imgW="1028520" imgH="419040" progId="Equation.3">
                  <p:embed/>
                </p:oleObj>
              </mc:Choice>
              <mc:Fallback>
                <p:oleObj name="Equation" r:id="rId5" imgW="102852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3505200"/>
                        <a:ext cx="30480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6662" name="Object 6"/>
          <p:cNvGraphicFramePr>
            <a:graphicFrameLocks noChangeAspect="1"/>
          </p:cNvGraphicFramePr>
          <p:nvPr/>
        </p:nvGraphicFramePr>
        <p:xfrm>
          <a:off x="1219200" y="4953000"/>
          <a:ext cx="1066800" cy="847725"/>
        </p:xfrm>
        <a:graphic>
          <a:graphicData uri="http://schemas.openxmlformats.org/presentationml/2006/ole">
            <mc:AlternateContent xmlns:mc="http://schemas.openxmlformats.org/markup-compatibility/2006">
              <mc:Choice xmlns:v="urn:schemas-microsoft-com:vml" Requires="v">
                <p:oleObj spid="_x0000_s3421" name="Equation" r:id="rId7" imgW="495000" imgH="393480" progId="Equation.3">
                  <p:embed/>
                </p:oleObj>
              </mc:Choice>
              <mc:Fallback>
                <p:oleObj name="Equation" r:id="rId7" imgW="4950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4953000"/>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6663" name="Object 7"/>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3422" name="Equation" r:id="rId9" imgW="114120" imgH="215640" progId="Equation.3">
                  <p:embed/>
                </p:oleObj>
              </mc:Choice>
              <mc:Fallback>
                <p:oleObj name="Equation" r:id="rId9" imgW="11412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6664" name="Text Box 8"/>
          <p:cNvSpPr txBox="1">
            <a:spLocks noChangeArrowheads="1"/>
          </p:cNvSpPr>
          <p:nvPr/>
        </p:nvSpPr>
        <p:spPr bwMode="auto">
          <a:xfrm>
            <a:off x="2514600" y="5181600"/>
            <a:ext cx="6126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000" dirty="0" smtClean="0">
                <a:latin typeface="Times New Roman" pitchFamily="18" charset="0"/>
              </a:rPr>
              <a:t>Where,  </a:t>
            </a:r>
            <a:r>
              <a:rPr lang="en-US" sz="2000" i="1" dirty="0">
                <a:latin typeface="Times New Roman" pitchFamily="18" charset="0"/>
              </a:rPr>
              <a:t>j</a:t>
            </a:r>
            <a:r>
              <a:rPr lang="en-US" sz="2000" dirty="0">
                <a:latin typeface="Times New Roman" pitchFamily="18" charset="0"/>
              </a:rPr>
              <a:t> is the smallest integer such that Max(|     </a:t>
            </a:r>
            <a:r>
              <a:rPr lang="en-US" sz="2000" dirty="0" smtClean="0">
                <a:latin typeface="Times New Roman" pitchFamily="18" charset="0"/>
              </a:rPr>
              <a:t>|) &lt; 1</a:t>
            </a:r>
            <a:endParaRPr lang="en-US" dirty="0">
              <a:latin typeface="Times New Roman" pitchFamily="18" charset="0"/>
            </a:endParaRPr>
          </a:p>
        </p:txBody>
      </p:sp>
      <p:graphicFrame>
        <p:nvGraphicFramePr>
          <p:cNvPr id="966665" name="Object 9"/>
          <p:cNvGraphicFramePr>
            <a:graphicFrameLocks noChangeAspect="1"/>
          </p:cNvGraphicFramePr>
          <p:nvPr>
            <p:extLst>
              <p:ext uri="{D42A27DB-BD31-4B8C-83A1-F6EECF244321}">
                <p14:modId xmlns:p14="http://schemas.microsoft.com/office/powerpoint/2010/main" val="281683275"/>
              </p:ext>
            </p:extLst>
          </p:nvPr>
        </p:nvGraphicFramePr>
        <p:xfrm>
          <a:off x="7451725" y="5181600"/>
          <a:ext cx="320675" cy="404813"/>
        </p:xfrm>
        <a:graphic>
          <a:graphicData uri="http://schemas.openxmlformats.org/presentationml/2006/ole">
            <mc:AlternateContent xmlns:mc="http://schemas.openxmlformats.org/markup-compatibility/2006">
              <mc:Choice xmlns:v="urn:schemas-microsoft-com:vml" Requires="v">
                <p:oleObj spid="_x0000_s3423" name="Equation" r:id="rId11" imgW="139680" imgH="177480" progId="Equation.3">
                  <p:embed/>
                </p:oleObj>
              </mc:Choice>
              <mc:Fallback>
                <p:oleObj name="Equation" r:id="rId11" imgW="13968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725" y="5181600"/>
                        <a:ext cx="32067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909829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II </a:t>
            </a:r>
            <a:r>
              <a:rPr lang="en-US" dirty="0" smtClean="0"/>
              <a:t>Feature Engineering FE</a:t>
            </a:r>
            <a:endParaRPr lang="en-US" dirty="0"/>
          </a:p>
        </p:txBody>
      </p:sp>
      <p:sp>
        <p:nvSpPr>
          <p:cNvPr id="3" name="Content Placeholder 2"/>
          <p:cNvSpPr>
            <a:spLocks noGrp="1"/>
          </p:cNvSpPr>
          <p:nvPr>
            <p:ph idx="1"/>
          </p:nvPr>
        </p:nvSpPr>
        <p:spPr/>
        <p:txBody>
          <a:bodyPr>
            <a:normAutofit lnSpcReduction="10000"/>
          </a:bodyPr>
          <a:lstStyle/>
          <a:p>
            <a:pPr algn="just"/>
            <a:r>
              <a:rPr lang="en-US" sz="2800" i="1" dirty="0" smtClean="0"/>
              <a:t>“Feature engineering is the process of transforming raw data into features that better represent the underlying problem to the predictive models, resulting in improved accuracy on unseen data.” </a:t>
            </a:r>
            <a:r>
              <a:rPr lang="en-US" sz="2800" dirty="0" smtClean="0"/>
              <a:t>Jason Brownlee, Machine Learning Mastery.</a:t>
            </a:r>
          </a:p>
          <a:p>
            <a:pPr algn="just"/>
            <a:endParaRPr lang="en-US" sz="2800" dirty="0" smtClean="0"/>
          </a:p>
          <a:p>
            <a:pPr algn="just"/>
            <a:r>
              <a:rPr lang="en-US" sz="2800" dirty="0"/>
              <a:t>As </a:t>
            </a:r>
            <a:r>
              <a:rPr lang="en-US" sz="2800" dirty="0" smtClean="0"/>
              <a:t>the models are getting </a:t>
            </a:r>
            <a:r>
              <a:rPr lang="en-US" sz="2800" dirty="0"/>
              <a:t>better and </a:t>
            </a:r>
            <a:r>
              <a:rPr lang="en-US" sz="2800" dirty="0" smtClean="0"/>
              <a:t>better, the focus </a:t>
            </a:r>
            <a:r>
              <a:rPr lang="en-US" sz="2800" dirty="0"/>
              <a:t>shifts to what </a:t>
            </a:r>
            <a:r>
              <a:rPr lang="en-US" sz="2800" dirty="0" smtClean="0"/>
              <a:t>is </a:t>
            </a:r>
            <a:r>
              <a:rPr lang="en-US" sz="2800" dirty="0"/>
              <a:t>put into </a:t>
            </a:r>
            <a:r>
              <a:rPr lang="en-US" sz="2800" dirty="0" smtClean="0"/>
              <a:t>them.</a:t>
            </a:r>
          </a:p>
          <a:p>
            <a:pPr algn="just"/>
            <a:endParaRPr lang="en-US" sz="2800" dirty="0" smtClean="0"/>
          </a:p>
          <a:p>
            <a:pPr algn="just"/>
            <a:r>
              <a:rPr lang="en-US" sz="2800" dirty="0"/>
              <a:t>Transforming data to </a:t>
            </a:r>
            <a:r>
              <a:rPr lang="en-US" sz="2800" dirty="0" smtClean="0"/>
              <a:t>create model’s </a:t>
            </a:r>
            <a:r>
              <a:rPr lang="en-US" sz="2800" dirty="0"/>
              <a:t>inputs.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41203273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Data Analytics Definition</a:t>
            </a:r>
          </a:p>
          <a:p>
            <a:r>
              <a:rPr lang="en-US" dirty="0" smtClean="0"/>
              <a:t>Steps of Data Analytics</a:t>
            </a:r>
          </a:p>
          <a:p>
            <a:r>
              <a:rPr lang="en-US" dirty="0" smtClean="0"/>
              <a:t>Types of Data Analytics</a:t>
            </a:r>
          </a:p>
          <a:p>
            <a:r>
              <a:rPr lang="en-US" dirty="0" smtClean="0"/>
              <a:t>Subsets of Data Analytics</a:t>
            </a:r>
          </a:p>
          <a:p>
            <a:r>
              <a:rPr lang="en-US" dirty="0" smtClean="0"/>
              <a:t>Applications </a:t>
            </a:r>
            <a:r>
              <a:rPr lang="en-US" dirty="0"/>
              <a:t>of Data Analytics</a:t>
            </a:r>
          </a:p>
          <a:p>
            <a:r>
              <a:rPr lang="en-US" dirty="0" smtClean="0"/>
              <a:t>Concluding Remarks</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8505903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Extraction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Dimension reduction</a:t>
            </a:r>
          </a:p>
          <a:p>
            <a:pPr lvl="1"/>
            <a:r>
              <a:rPr lang="en-US" dirty="0" smtClean="0"/>
              <a:t>Principal </a:t>
            </a:r>
            <a:r>
              <a:rPr lang="en-US" dirty="0"/>
              <a:t>component analysis (PCA</a:t>
            </a:r>
            <a:r>
              <a:rPr lang="en-US" dirty="0" smtClean="0"/>
              <a:t>)</a:t>
            </a:r>
          </a:p>
          <a:p>
            <a:pPr lvl="1"/>
            <a:r>
              <a:rPr lang="en-US" dirty="0" smtClean="0"/>
              <a:t>Non-negative </a:t>
            </a:r>
            <a:r>
              <a:rPr lang="en-US" dirty="0"/>
              <a:t>matrix factorization (</a:t>
            </a:r>
            <a:r>
              <a:rPr lang="en-US" dirty="0" smtClean="0"/>
              <a:t>NMF)</a:t>
            </a:r>
          </a:p>
          <a:p>
            <a:pPr lvl="1"/>
            <a:r>
              <a:rPr lang="en-US" dirty="0" smtClean="0"/>
              <a:t>Kernel PCA</a:t>
            </a:r>
          </a:p>
          <a:p>
            <a:pPr lvl="1"/>
            <a:r>
              <a:rPr lang="en-US" dirty="0" smtClean="0"/>
              <a:t>Graph-based </a:t>
            </a:r>
            <a:r>
              <a:rPr lang="en-US" dirty="0"/>
              <a:t>kernel </a:t>
            </a:r>
            <a:r>
              <a:rPr lang="en-US" dirty="0" smtClean="0"/>
              <a:t>PCA</a:t>
            </a:r>
          </a:p>
          <a:p>
            <a:pPr lvl="1"/>
            <a:r>
              <a:rPr lang="en-US" dirty="0" smtClean="0"/>
              <a:t>Generalized </a:t>
            </a:r>
            <a:r>
              <a:rPr lang="en-US" dirty="0"/>
              <a:t>discriminant analysis (</a:t>
            </a:r>
            <a:r>
              <a:rPr lang="en-US" dirty="0" smtClean="0"/>
              <a:t>GDA)</a:t>
            </a:r>
            <a:endParaRPr lang="en-US" dirty="0"/>
          </a:p>
          <a:p>
            <a:r>
              <a:rPr lang="en-US" dirty="0" smtClean="0"/>
              <a:t>Data smoothing</a:t>
            </a:r>
          </a:p>
          <a:p>
            <a:pPr lvl="1"/>
            <a:r>
              <a:rPr lang="en-US" dirty="0" smtClean="0"/>
              <a:t>Wavelet transform</a:t>
            </a:r>
          </a:p>
          <a:p>
            <a:pPr lvl="1"/>
            <a:r>
              <a:rPr lang="en-US" dirty="0"/>
              <a:t>Ramer–Douglas–</a:t>
            </a:r>
            <a:r>
              <a:rPr lang="en-US" dirty="0" err="1"/>
              <a:t>Peucker</a:t>
            </a:r>
            <a:r>
              <a:rPr lang="en-US" dirty="0"/>
              <a:t> </a:t>
            </a:r>
            <a:r>
              <a:rPr lang="en-US" dirty="0" smtClean="0"/>
              <a:t>algorithm</a:t>
            </a:r>
          </a:p>
          <a:p>
            <a:pPr lvl="1"/>
            <a:r>
              <a:rPr lang="en-US" dirty="0"/>
              <a:t>Kernel </a:t>
            </a:r>
            <a:r>
              <a:rPr lang="en-US" dirty="0" smtClean="0"/>
              <a:t>smoother</a:t>
            </a:r>
          </a:p>
          <a:p>
            <a:pPr lvl="1"/>
            <a:r>
              <a:rPr lang="en-US" dirty="0" err="1" smtClean="0"/>
              <a:t>Laplacian</a:t>
            </a:r>
            <a:r>
              <a:rPr lang="en-US" dirty="0" smtClean="0"/>
              <a:t> </a:t>
            </a:r>
            <a:r>
              <a:rPr lang="en-US" dirty="0"/>
              <a:t>smoothing</a:t>
            </a:r>
          </a:p>
          <a:p>
            <a:pPr lvl="1"/>
            <a:r>
              <a:rPr lang="en-US" dirty="0"/>
              <a:t>Local </a:t>
            </a:r>
            <a:r>
              <a:rPr lang="en-US" dirty="0" smtClean="0"/>
              <a:t>regression,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4845106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a:t>
            </a:r>
            <a:endParaRPr lang="en-US" dirty="0"/>
          </a:p>
        </p:txBody>
      </p:sp>
      <p:sp>
        <p:nvSpPr>
          <p:cNvPr id="3" name="Content Placeholder 2"/>
          <p:cNvSpPr>
            <a:spLocks noGrp="1"/>
          </p:cNvSpPr>
          <p:nvPr>
            <p:ph idx="1"/>
          </p:nvPr>
        </p:nvSpPr>
        <p:spPr/>
        <p:txBody>
          <a:bodyPr/>
          <a:lstStyle/>
          <a:p>
            <a:pPr algn="just"/>
            <a:r>
              <a:rPr lang="en-US" dirty="0"/>
              <a:t>Identifying features that are redundant or </a:t>
            </a:r>
            <a:r>
              <a:rPr lang="en-US" dirty="0" smtClean="0"/>
              <a:t>irrelevant</a:t>
            </a:r>
          </a:p>
          <a:p>
            <a:r>
              <a:rPr lang="en-US" dirty="0" smtClean="0"/>
              <a:t>Improved model interpretability.</a:t>
            </a:r>
            <a:endParaRPr lang="en-US" dirty="0"/>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813" y="3499279"/>
            <a:ext cx="7052187" cy="221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1572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 Approaches</a:t>
            </a:r>
            <a:endParaRPr lang="en-US" dirty="0"/>
          </a:p>
        </p:txBody>
      </p:sp>
      <p:sp>
        <p:nvSpPr>
          <p:cNvPr id="3" name="Content Placeholder 2"/>
          <p:cNvSpPr>
            <a:spLocks noGrp="1"/>
          </p:cNvSpPr>
          <p:nvPr>
            <p:ph idx="1"/>
          </p:nvPr>
        </p:nvSpPr>
        <p:spPr>
          <a:xfrm>
            <a:off x="457200" y="1570037"/>
            <a:ext cx="8229600" cy="4525963"/>
          </a:xfrm>
        </p:spPr>
        <p:txBody>
          <a:bodyPr>
            <a:noAutofit/>
          </a:bodyPr>
          <a:lstStyle/>
          <a:p>
            <a:pPr algn="just"/>
            <a:r>
              <a:rPr lang="en-US" sz="2800" u="sng" dirty="0" smtClean="0"/>
              <a:t>Wrapper</a:t>
            </a:r>
            <a:r>
              <a:rPr lang="en-US" sz="2800" dirty="0" smtClean="0"/>
              <a:t> – Search through </a:t>
            </a:r>
            <a:r>
              <a:rPr lang="en-US" sz="2800" dirty="0"/>
              <a:t>the space of subsets, train a </a:t>
            </a:r>
            <a:r>
              <a:rPr lang="en-US" sz="2800" dirty="0" smtClean="0"/>
              <a:t>model for </a:t>
            </a:r>
            <a:r>
              <a:rPr lang="en-US" sz="2800" dirty="0"/>
              <a:t>current subset, evaluate it on held-out data</a:t>
            </a:r>
            <a:r>
              <a:rPr lang="en-US" sz="2800" dirty="0" smtClean="0"/>
              <a:t>, and iterate. Simple  </a:t>
            </a:r>
            <a:r>
              <a:rPr lang="en-US" sz="2800" dirty="0"/>
              <a:t>greedy search </a:t>
            </a:r>
            <a:r>
              <a:rPr lang="en-US" sz="2800" dirty="0" smtClean="0"/>
              <a:t>heuristics:</a:t>
            </a:r>
          </a:p>
          <a:p>
            <a:pPr lvl="1" algn="just"/>
            <a:r>
              <a:rPr lang="en-US" dirty="0" smtClean="0"/>
              <a:t>Forward selection </a:t>
            </a:r>
            <a:r>
              <a:rPr lang="en-US" dirty="0"/>
              <a:t>- start with an empty set, gradually add </a:t>
            </a:r>
            <a:r>
              <a:rPr lang="en-US" dirty="0" smtClean="0"/>
              <a:t>the “strongest” features</a:t>
            </a:r>
          </a:p>
          <a:p>
            <a:pPr lvl="2" algn="just"/>
            <a:r>
              <a:rPr lang="en-US" dirty="0" smtClean="0"/>
              <a:t>Random hill-climbing </a:t>
            </a:r>
            <a:r>
              <a:rPr lang="en-US" dirty="0"/>
              <a:t>algorithm</a:t>
            </a:r>
            <a:endParaRPr lang="en-US" dirty="0" smtClean="0"/>
          </a:p>
          <a:p>
            <a:pPr lvl="1" algn="just"/>
            <a:r>
              <a:rPr lang="en-US" dirty="0" smtClean="0"/>
              <a:t>Backward selection - Start with the full set, gradually remove the “weakest" features computationally expensive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41100406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 Approaches </a:t>
            </a:r>
            <a:endParaRPr lang="en-US" dirty="0"/>
          </a:p>
        </p:txBody>
      </p:sp>
      <p:sp>
        <p:nvSpPr>
          <p:cNvPr id="3" name="Content Placeholder 2"/>
          <p:cNvSpPr>
            <a:spLocks noGrp="1"/>
          </p:cNvSpPr>
          <p:nvPr>
            <p:ph idx="1"/>
          </p:nvPr>
        </p:nvSpPr>
        <p:spPr/>
        <p:txBody>
          <a:bodyPr>
            <a:noAutofit/>
          </a:bodyPr>
          <a:lstStyle/>
          <a:p>
            <a:pPr algn="just"/>
            <a:r>
              <a:rPr lang="en-US" sz="2600" u="sng" dirty="0" smtClean="0"/>
              <a:t>Filter</a:t>
            </a:r>
            <a:r>
              <a:rPr lang="en-US" sz="2600" dirty="0"/>
              <a:t> </a:t>
            </a:r>
            <a:r>
              <a:rPr lang="en-US" sz="2400" dirty="0" smtClean="0"/>
              <a:t>– </a:t>
            </a:r>
            <a:r>
              <a:rPr lang="en-US" sz="2600" dirty="0"/>
              <a:t>U</a:t>
            </a:r>
            <a:r>
              <a:rPr lang="en-US" sz="2600" dirty="0" smtClean="0"/>
              <a:t>se </a:t>
            </a:r>
            <a:r>
              <a:rPr lang="en-US" sz="2600" dirty="0"/>
              <a:t>N most promising features according to ranking resulting from a proxy measure, e.g. from </a:t>
            </a:r>
          </a:p>
          <a:p>
            <a:pPr lvl="1" algn="just"/>
            <a:r>
              <a:rPr lang="en-US" sz="2600" dirty="0"/>
              <a:t>Mutual information</a:t>
            </a:r>
          </a:p>
          <a:p>
            <a:pPr lvl="1" algn="just"/>
            <a:r>
              <a:rPr lang="en-US" sz="2600" dirty="0"/>
              <a:t>Pearson correlation </a:t>
            </a:r>
            <a:r>
              <a:rPr lang="en-US" sz="2600" dirty="0" smtClean="0"/>
              <a:t>coefficient</a:t>
            </a:r>
          </a:p>
          <a:p>
            <a:pPr lvl="1" algn="just"/>
            <a:r>
              <a:rPr lang="en-US" sz="2600" dirty="0" smtClean="0"/>
              <a:t>ANOVA </a:t>
            </a:r>
          </a:p>
          <a:p>
            <a:pPr lvl="1" algn="just"/>
            <a:r>
              <a:rPr lang="en-US" sz="2600" dirty="0" smtClean="0"/>
              <a:t>Chi-Square</a:t>
            </a:r>
            <a:endParaRPr lang="en-US" sz="2600" dirty="0"/>
          </a:p>
          <a:p>
            <a:pPr algn="just"/>
            <a:r>
              <a:rPr lang="en-US" sz="2600" u="sng" dirty="0"/>
              <a:t>Embedded </a:t>
            </a:r>
            <a:r>
              <a:rPr lang="en-US" sz="2600" u="sng" dirty="0" smtClean="0"/>
              <a:t>methods</a:t>
            </a:r>
            <a:r>
              <a:rPr lang="en-US" sz="2600" dirty="0" smtClean="0"/>
              <a:t> </a:t>
            </a:r>
            <a:r>
              <a:rPr lang="en-US" sz="2400" dirty="0" smtClean="0"/>
              <a:t>– </a:t>
            </a:r>
            <a:r>
              <a:rPr lang="en-US" sz="2600" dirty="0"/>
              <a:t>F</a:t>
            </a:r>
            <a:r>
              <a:rPr lang="en-US" sz="2600" dirty="0" smtClean="0"/>
              <a:t>eature </a:t>
            </a:r>
            <a:r>
              <a:rPr lang="en-US" sz="2600" dirty="0"/>
              <a:t>selection is a part of model </a:t>
            </a:r>
            <a:r>
              <a:rPr lang="en-US" sz="2600" dirty="0" smtClean="0"/>
              <a:t>construction</a:t>
            </a:r>
          </a:p>
          <a:p>
            <a:pPr algn="just"/>
            <a:r>
              <a:rPr lang="en-US" sz="2600" dirty="0" smtClean="0"/>
              <a:t>LASSO</a:t>
            </a:r>
          </a:p>
          <a:p>
            <a:pPr algn="just"/>
            <a:r>
              <a:rPr lang="en-US" sz="2600" dirty="0" smtClean="0"/>
              <a:t>RIDGE regression</a:t>
            </a:r>
          </a:p>
          <a:p>
            <a:pPr lvl="1" algn="just"/>
            <a:endParaRPr lang="en-US" sz="2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0105773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on Feature Engineering</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Adding many </a:t>
            </a:r>
            <a:r>
              <a:rPr lang="en-US" dirty="0"/>
              <a:t>correlated predictors can decrease </a:t>
            </a:r>
            <a:r>
              <a:rPr lang="en-US" dirty="0" smtClean="0"/>
              <a:t>model performance.</a:t>
            </a:r>
          </a:p>
          <a:p>
            <a:pPr algn="just"/>
            <a:r>
              <a:rPr lang="en-US" dirty="0"/>
              <a:t>More variables make models less </a:t>
            </a:r>
            <a:r>
              <a:rPr lang="en-US" dirty="0" smtClean="0"/>
              <a:t>interpretable.</a:t>
            </a:r>
            <a:endParaRPr lang="en-US" dirty="0"/>
          </a:p>
          <a:p>
            <a:pPr algn="just"/>
            <a:r>
              <a:rPr lang="en-US" dirty="0" smtClean="0"/>
              <a:t>Models </a:t>
            </a:r>
            <a:r>
              <a:rPr lang="en-US" dirty="0"/>
              <a:t>have to be generalizable to other </a:t>
            </a:r>
            <a:r>
              <a:rPr lang="en-US" dirty="0" smtClean="0"/>
              <a:t>data</a:t>
            </a:r>
          </a:p>
          <a:p>
            <a:pPr lvl="1" algn="just"/>
            <a:r>
              <a:rPr lang="en-US" dirty="0" smtClean="0"/>
              <a:t>Too </a:t>
            </a:r>
            <a:r>
              <a:rPr lang="en-US" dirty="0"/>
              <a:t>much feature engineering can lead to </a:t>
            </a:r>
            <a:r>
              <a:rPr lang="en-US" dirty="0" err="1" smtClean="0"/>
              <a:t>overfitting</a:t>
            </a:r>
            <a:r>
              <a:rPr lang="en-US" dirty="0" smtClean="0"/>
              <a:t>.</a:t>
            </a:r>
          </a:p>
          <a:p>
            <a:pPr lvl="1" algn="just"/>
            <a:r>
              <a:rPr lang="en-US" dirty="0" smtClean="0"/>
              <a:t>Close </a:t>
            </a:r>
            <a:r>
              <a:rPr lang="en-US" dirty="0"/>
              <a:t>connection between feature engineering and </a:t>
            </a:r>
            <a:r>
              <a:rPr lang="en-US" dirty="0" smtClean="0"/>
              <a:t>cross-validation.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30900913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III </a:t>
            </a:r>
            <a:r>
              <a:rPr lang="en-US" sz="4000" dirty="0" smtClean="0"/>
              <a:t>Model</a:t>
            </a:r>
            <a:r>
              <a:rPr lang="en-US" dirty="0" smtClean="0"/>
              <a:t> Training</a:t>
            </a:r>
            <a:endParaRPr lang="en-US" dirty="0"/>
          </a:p>
        </p:txBody>
      </p:sp>
      <p:sp>
        <p:nvSpPr>
          <p:cNvPr id="3" name="Content Placeholder 2"/>
          <p:cNvSpPr>
            <a:spLocks noGrp="1"/>
          </p:cNvSpPr>
          <p:nvPr>
            <p:ph idx="1"/>
          </p:nvPr>
        </p:nvSpPr>
        <p:spPr/>
        <p:txBody>
          <a:bodyPr>
            <a:noAutofit/>
          </a:bodyPr>
          <a:lstStyle/>
          <a:p>
            <a:pPr algn="just">
              <a:lnSpc>
                <a:spcPct val="90000"/>
              </a:lnSpc>
            </a:pPr>
            <a:r>
              <a:rPr lang="en-US" altLang="zh-CN" sz="2800" dirty="0">
                <a:solidFill>
                  <a:schemeClr val="hlink"/>
                </a:solidFill>
              </a:rPr>
              <a:t>Model construction</a:t>
            </a:r>
            <a:r>
              <a:rPr lang="en-US" altLang="zh-CN" sz="2800" dirty="0"/>
              <a:t>: </a:t>
            </a:r>
            <a:r>
              <a:rPr lang="en-US" altLang="zh-CN" sz="2800" dirty="0" smtClean="0"/>
              <a:t>Describing </a:t>
            </a:r>
            <a:r>
              <a:rPr lang="en-US" altLang="zh-CN" sz="2800" dirty="0"/>
              <a:t>a set of predetermined classes</a:t>
            </a:r>
          </a:p>
          <a:p>
            <a:pPr lvl="1" algn="just">
              <a:lnSpc>
                <a:spcPct val="90000"/>
              </a:lnSpc>
            </a:pPr>
            <a:r>
              <a:rPr lang="en-US" altLang="zh-CN" dirty="0"/>
              <a:t>Each tuple/sample is assumed to belong to a predefined class, as determined by the </a:t>
            </a:r>
            <a:r>
              <a:rPr lang="en-US" altLang="zh-CN" dirty="0">
                <a:solidFill>
                  <a:schemeClr val="hlink"/>
                </a:solidFill>
              </a:rPr>
              <a:t>class label attribute</a:t>
            </a:r>
          </a:p>
          <a:p>
            <a:pPr lvl="1" algn="just">
              <a:lnSpc>
                <a:spcPct val="90000"/>
              </a:lnSpc>
            </a:pPr>
            <a:r>
              <a:rPr lang="en-US" altLang="zh-CN" dirty="0"/>
              <a:t>The set of tuples used for model construction is </a:t>
            </a:r>
            <a:r>
              <a:rPr lang="en-US" altLang="zh-CN" dirty="0">
                <a:solidFill>
                  <a:schemeClr val="hlink"/>
                </a:solidFill>
              </a:rPr>
              <a:t>training </a:t>
            </a:r>
            <a:r>
              <a:rPr lang="en-US" altLang="zh-CN" dirty="0" smtClean="0">
                <a:solidFill>
                  <a:schemeClr val="hlink"/>
                </a:solidFill>
              </a:rPr>
              <a:t>set.</a:t>
            </a:r>
            <a:endParaRPr lang="en-US" altLang="zh-CN" dirty="0">
              <a:solidFill>
                <a:schemeClr val="hlink"/>
              </a:solidFill>
            </a:endParaRPr>
          </a:p>
          <a:p>
            <a:pPr lvl="1" algn="just">
              <a:lnSpc>
                <a:spcPct val="90000"/>
              </a:lnSpc>
            </a:pPr>
            <a:r>
              <a:rPr lang="en-US" altLang="zh-CN" dirty="0"/>
              <a:t>The model is represented as classification rules, decision trees, or mathematical </a:t>
            </a:r>
            <a:r>
              <a:rPr lang="en-US" altLang="zh-CN" dirty="0" smtClean="0"/>
              <a:t>formulae.</a:t>
            </a:r>
            <a:endParaRPr lang="en-US" altLang="zh-CN" dirty="0"/>
          </a:p>
          <a:p>
            <a:pPr algn="just">
              <a:lnSpc>
                <a:spcPct val="90000"/>
              </a:lnSpc>
            </a:pPr>
            <a:r>
              <a:rPr lang="en-US" altLang="zh-CN" sz="2800" dirty="0">
                <a:solidFill>
                  <a:schemeClr val="hlink"/>
                </a:solidFill>
              </a:rPr>
              <a:t>Model usage</a:t>
            </a:r>
            <a:r>
              <a:rPr lang="en-US" altLang="zh-CN" sz="2800" dirty="0"/>
              <a:t>: </a:t>
            </a:r>
            <a:r>
              <a:rPr lang="en-US" altLang="zh-CN" sz="2800" dirty="0" smtClean="0"/>
              <a:t>For </a:t>
            </a:r>
            <a:r>
              <a:rPr lang="en-US" altLang="zh-CN" sz="2800" dirty="0"/>
              <a:t>classifying future or unknown </a:t>
            </a:r>
            <a:r>
              <a:rPr lang="en-US" altLang="zh-CN" sz="2800" dirty="0" smtClean="0"/>
              <a:t>objects.</a:t>
            </a:r>
            <a:endParaRPr lang="en-US" altLang="zh-CN" sz="2800" dirty="0"/>
          </a:p>
          <a:p>
            <a:pPr algn="just"/>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7631709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533400" y="228600"/>
            <a:ext cx="8402638" cy="1066800"/>
          </a:xfrm>
          <a:noFill/>
          <a:ln/>
        </p:spPr>
        <p:txBody>
          <a:bodyPr lIns="92075" tIns="46038" rIns="92075" bIns="46038" anchor="b"/>
          <a:lstStyle/>
          <a:p>
            <a:r>
              <a:rPr lang="en-US" altLang="zh-CN" sz="4000" dirty="0"/>
              <a:t>Supervised vs. Unsupervised Learning</a:t>
            </a:r>
          </a:p>
        </p:txBody>
      </p:sp>
      <p:sp>
        <p:nvSpPr>
          <p:cNvPr id="118787" name="Rectangle 3"/>
          <p:cNvSpPr>
            <a:spLocks noGrp="1" noChangeArrowheads="1"/>
          </p:cNvSpPr>
          <p:nvPr>
            <p:ph type="body" idx="1"/>
          </p:nvPr>
        </p:nvSpPr>
        <p:spPr>
          <a:xfrm>
            <a:off x="533400" y="1524000"/>
            <a:ext cx="7848600" cy="3711575"/>
          </a:xfrm>
          <a:noFill/>
          <a:ln/>
        </p:spPr>
        <p:txBody>
          <a:bodyPr lIns="92075" tIns="46038" rIns="92075" bIns="46038">
            <a:noAutofit/>
          </a:bodyPr>
          <a:lstStyle/>
          <a:p>
            <a:pPr algn="just">
              <a:lnSpc>
                <a:spcPct val="120000"/>
              </a:lnSpc>
            </a:pPr>
            <a:r>
              <a:rPr lang="en-US" altLang="zh-CN" sz="2400" dirty="0"/>
              <a:t>Supervised learning (</a:t>
            </a:r>
            <a:r>
              <a:rPr lang="en-US" altLang="zh-CN" sz="2400" dirty="0" smtClean="0"/>
              <a:t>classification/ regression)</a:t>
            </a:r>
            <a:endParaRPr lang="en-US" altLang="zh-CN" sz="2400" dirty="0"/>
          </a:p>
          <a:p>
            <a:pPr lvl="1" algn="just">
              <a:lnSpc>
                <a:spcPct val="120000"/>
              </a:lnSpc>
            </a:pPr>
            <a:r>
              <a:rPr lang="en-US" altLang="zh-CN" sz="2400" dirty="0"/>
              <a:t>Supervision: The training data (observations, measurements, etc.) are accompanied by labels indicating the class of the </a:t>
            </a:r>
            <a:r>
              <a:rPr lang="en-US" altLang="zh-CN" sz="2400" dirty="0" smtClean="0"/>
              <a:t>observations.</a:t>
            </a:r>
            <a:endParaRPr lang="en-US" altLang="zh-CN" sz="2400" dirty="0"/>
          </a:p>
          <a:p>
            <a:pPr lvl="1" algn="just">
              <a:lnSpc>
                <a:spcPct val="120000"/>
              </a:lnSpc>
            </a:pPr>
            <a:r>
              <a:rPr lang="en-US" altLang="zh-CN" sz="2400" dirty="0"/>
              <a:t>New data is classified based on the training </a:t>
            </a:r>
            <a:r>
              <a:rPr lang="en-US" altLang="zh-CN" sz="2400" dirty="0" smtClean="0"/>
              <a:t>set.</a:t>
            </a:r>
            <a:endParaRPr lang="en-US" altLang="zh-CN" sz="2400" dirty="0"/>
          </a:p>
          <a:p>
            <a:pPr algn="just">
              <a:lnSpc>
                <a:spcPct val="120000"/>
              </a:lnSpc>
            </a:pPr>
            <a:r>
              <a:rPr lang="en-US" altLang="zh-CN" sz="2400" dirty="0"/>
              <a:t>Unsupervised learning (clustering)</a:t>
            </a:r>
          </a:p>
          <a:p>
            <a:pPr lvl="1" algn="just">
              <a:lnSpc>
                <a:spcPct val="120000"/>
              </a:lnSpc>
            </a:pPr>
            <a:r>
              <a:rPr lang="en-US" altLang="zh-CN" sz="2400" dirty="0"/>
              <a:t>The class labels of training data is </a:t>
            </a:r>
            <a:r>
              <a:rPr lang="en-US" altLang="zh-CN" sz="2400" dirty="0" smtClean="0"/>
              <a:t>unknown.</a:t>
            </a:r>
            <a:endParaRPr lang="en-US" altLang="zh-CN" sz="2400" dirty="0"/>
          </a:p>
          <a:p>
            <a:pPr lvl="1" algn="just">
              <a:lnSpc>
                <a:spcPct val="120000"/>
              </a:lnSpc>
            </a:pPr>
            <a:r>
              <a:rPr lang="en-US" altLang="zh-CN" sz="2400" dirty="0"/>
              <a:t>Given a set of measurements, observations, etc. with the aim of establishing the existence of classes or clusters in the </a:t>
            </a:r>
            <a:r>
              <a:rPr lang="en-US" altLang="zh-CN" sz="2400" dirty="0" smtClean="0"/>
              <a:t>data.</a:t>
            </a:r>
            <a:endParaRPr lang="en-US" altLang="zh-CN"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2822312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Models for Analysis</a:t>
            </a:r>
            <a:endParaRPr lang="en-US" sz="4000" dirty="0"/>
          </a:p>
        </p:txBody>
      </p:sp>
      <p:sp>
        <p:nvSpPr>
          <p:cNvPr id="3" name="Content Placeholder 2"/>
          <p:cNvSpPr>
            <a:spLocks noGrp="1"/>
          </p:cNvSpPr>
          <p:nvPr>
            <p:ph idx="1"/>
          </p:nvPr>
        </p:nvSpPr>
        <p:spPr/>
        <p:txBody>
          <a:bodyPr/>
          <a:lstStyle/>
          <a:p>
            <a:r>
              <a:rPr lang="en-US" dirty="0" smtClean="0"/>
              <a:t>Approaches</a:t>
            </a:r>
          </a:p>
          <a:p>
            <a:pPr lvl="1"/>
            <a:r>
              <a:rPr lang="en-US" dirty="0" smtClean="0"/>
              <a:t>Classification</a:t>
            </a:r>
          </a:p>
          <a:p>
            <a:pPr lvl="1"/>
            <a:r>
              <a:rPr lang="en-US" dirty="0" smtClean="0"/>
              <a:t>Regression</a:t>
            </a:r>
          </a:p>
          <a:p>
            <a:r>
              <a:rPr lang="en-US" dirty="0" smtClean="0"/>
              <a:t>Techniques </a:t>
            </a:r>
          </a:p>
          <a:p>
            <a:pPr lvl="1"/>
            <a:r>
              <a:rPr lang="en-US" dirty="0" smtClean="0"/>
              <a:t>Data  mining</a:t>
            </a:r>
          </a:p>
          <a:p>
            <a:pPr lvl="1"/>
            <a:r>
              <a:rPr lang="en-US" dirty="0" smtClean="0"/>
              <a:t>Machine learning </a:t>
            </a:r>
          </a:p>
          <a:p>
            <a:pPr lvl="1"/>
            <a:r>
              <a:rPr lang="en-US" dirty="0" smtClean="0"/>
              <a:t>Artificial Intelligence (AI)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3124713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685800" y="304800"/>
            <a:ext cx="7772400" cy="838200"/>
          </a:xfrm>
        </p:spPr>
        <p:txBody>
          <a:bodyPr/>
          <a:lstStyle/>
          <a:p>
            <a:r>
              <a:rPr lang="en-US" sz="4000" dirty="0"/>
              <a:t>Classification</a:t>
            </a:r>
          </a:p>
        </p:txBody>
      </p:sp>
      <p:sp>
        <p:nvSpPr>
          <p:cNvPr id="234499" name="Rectangle 3"/>
          <p:cNvSpPr>
            <a:spLocks noGrp="1" noChangeArrowheads="1"/>
          </p:cNvSpPr>
          <p:nvPr>
            <p:ph type="body" idx="1"/>
          </p:nvPr>
        </p:nvSpPr>
        <p:spPr>
          <a:xfrm>
            <a:off x="152400" y="3733800"/>
            <a:ext cx="8915400" cy="2895600"/>
          </a:xfrm>
        </p:spPr>
        <p:txBody>
          <a:bodyPr>
            <a:normAutofit/>
          </a:bodyPr>
          <a:lstStyle/>
          <a:p>
            <a:pPr algn="just">
              <a:buFontTx/>
              <a:buNone/>
            </a:pPr>
            <a:endParaRPr lang="en-US" sz="2400" dirty="0"/>
          </a:p>
          <a:p>
            <a:pPr algn="just">
              <a:spcBef>
                <a:spcPct val="50000"/>
              </a:spcBef>
            </a:pPr>
            <a:r>
              <a:rPr lang="en-US" sz="2400" dirty="0"/>
              <a:t>Each object (e.g. arrays or columns</a:t>
            </a:r>
            <a:r>
              <a:rPr lang="en-US" sz="2400" dirty="0" smtClean="0"/>
              <a:t>) associated </a:t>
            </a:r>
            <a:r>
              <a:rPr lang="en-US" sz="2400" dirty="0"/>
              <a:t>with a class label </a:t>
            </a:r>
            <a:r>
              <a:rPr lang="en-US" sz="2400" dirty="0">
                <a:solidFill>
                  <a:srgbClr val="FF0909"/>
                </a:solidFill>
              </a:rPr>
              <a:t>(or response) Y </a:t>
            </a:r>
            <a:r>
              <a:rPr lang="en-US" sz="2400" b="1" dirty="0">
                <a:solidFill>
                  <a:srgbClr val="FF0909"/>
                </a:solidFill>
                <a:sym typeface="Symbol" pitchFamily="18" charset="2"/>
              </a:rPr>
              <a:t></a:t>
            </a:r>
            <a:r>
              <a:rPr lang="en-US" sz="2400" dirty="0">
                <a:solidFill>
                  <a:srgbClr val="FF0909"/>
                </a:solidFill>
              </a:rPr>
              <a:t> {1, 2, …, K}</a:t>
            </a:r>
            <a:r>
              <a:rPr lang="en-US" sz="2400" dirty="0"/>
              <a:t> and a feature vector (vector of predictor variables) of G measurements: </a:t>
            </a:r>
            <a:r>
              <a:rPr lang="en-US" sz="2400" b="1" dirty="0">
                <a:solidFill>
                  <a:srgbClr val="FF0909"/>
                </a:solidFill>
              </a:rPr>
              <a:t>X</a:t>
            </a:r>
            <a:r>
              <a:rPr lang="en-US" sz="2400" dirty="0">
                <a:solidFill>
                  <a:srgbClr val="FF0909"/>
                </a:solidFill>
              </a:rPr>
              <a:t> = (X</a:t>
            </a:r>
            <a:r>
              <a:rPr lang="en-US" sz="2400" baseline="-25000" dirty="0">
                <a:solidFill>
                  <a:srgbClr val="FF0909"/>
                </a:solidFill>
              </a:rPr>
              <a:t>1</a:t>
            </a:r>
            <a:r>
              <a:rPr lang="en-US" sz="2400" dirty="0">
                <a:solidFill>
                  <a:srgbClr val="FF0909"/>
                </a:solidFill>
              </a:rPr>
              <a:t>, …, X</a:t>
            </a:r>
            <a:r>
              <a:rPr lang="en-US" sz="2400" baseline="-25000" dirty="0">
                <a:solidFill>
                  <a:srgbClr val="FF0909"/>
                </a:solidFill>
              </a:rPr>
              <a:t>G</a:t>
            </a:r>
            <a:r>
              <a:rPr lang="en-US" sz="2400" dirty="0">
                <a:solidFill>
                  <a:srgbClr val="FF0909"/>
                </a:solidFill>
              </a:rPr>
              <a:t>)</a:t>
            </a:r>
            <a:endParaRPr lang="en-US" sz="2400" dirty="0"/>
          </a:p>
          <a:p>
            <a:pPr algn="just">
              <a:spcBef>
                <a:spcPct val="50000"/>
              </a:spcBef>
            </a:pPr>
            <a:r>
              <a:rPr lang="en-US" sz="2400" dirty="0">
                <a:solidFill>
                  <a:srgbClr val="FF0909"/>
                </a:solidFill>
              </a:rPr>
              <a:t>Aim:</a:t>
            </a:r>
            <a:r>
              <a:rPr lang="en-US" sz="2400" dirty="0"/>
              <a:t>  </a:t>
            </a:r>
            <a:r>
              <a:rPr lang="en-US" sz="2400" dirty="0" smtClean="0"/>
              <a:t>Predict </a:t>
            </a:r>
            <a:r>
              <a:rPr lang="en-US" sz="2400" dirty="0" err="1"/>
              <a:t>Y_new</a:t>
            </a:r>
            <a:r>
              <a:rPr lang="en-US" sz="2400" dirty="0"/>
              <a:t> from </a:t>
            </a:r>
            <a:r>
              <a:rPr lang="en-US" sz="2400" b="1" dirty="0" err="1"/>
              <a:t>X_new</a:t>
            </a:r>
            <a:r>
              <a:rPr lang="en-US" sz="2400" dirty="0"/>
              <a:t>.</a:t>
            </a:r>
          </a:p>
          <a:p>
            <a:pPr algn="just">
              <a:spcBef>
                <a:spcPct val="50000"/>
              </a:spcBef>
            </a:pPr>
            <a:endParaRPr lang="en-US" dirty="0"/>
          </a:p>
        </p:txBody>
      </p:sp>
      <p:sp>
        <p:nvSpPr>
          <p:cNvPr id="234500" name="Text Box 4"/>
          <p:cNvSpPr txBox="1">
            <a:spLocks noChangeArrowheads="1"/>
          </p:cNvSpPr>
          <p:nvPr/>
        </p:nvSpPr>
        <p:spPr bwMode="auto">
          <a:xfrm>
            <a:off x="762000" y="1903412"/>
            <a:ext cx="8077200" cy="183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AU" sz="2400" dirty="0">
                <a:latin typeface="Helvetica" pitchFamily="34" charset="0"/>
              </a:rPr>
              <a:t>	</a:t>
            </a:r>
            <a:r>
              <a:rPr lang="en-AU" sz="1600" b="1" dirty="0">
                <a:latin typeface="Helvetica" pitchFamily="34" charset="0"/>
              </a:rPr>
              <a:t>sample1	sample2	sample3	sample4	sample5 	…        New sample</a:t>
            </a:r>
          </a:p>
          <a:p>
            <a:pPr eaLnBrk="0" hangingPunct="0"/>
            <a:r>
              <a:rPr lang="en-AU" sz="1800" dirty="0">
                <a:latin typeface="Helvetica" pitchFamily="34" charset="0"/>
              </a:rPr>
              <a:t>1	 0.46	 0.30	 0.80	 1.51	 0.90	...     	 0.34</a:t>
            </a:r>
          </a:p>
          <a:p>
            <a:pPr eaLnBrk="0" hangingPunct="0"/>
            <a:r>
              <a:rPr lang="en-AU" sz="1800" dirty="0">
                <a:latin typeface="Helvetica" pitchFamily="34" charset="0"/>
              </a:rPr>
              <a:t>2	-0.10 	 0.49	 0.24	 0.06	 0.46	...    	 0.43</a:t>
            </a:r>
          </a:p>
          <a:p>
            <a:pPr eaLnBrk="0" hangingPunct="0"/>
            <a:r>
              <a:rPr lang="en-AU" sz="1800" dirty="0">
                <a:latin typeface="Helvetica" pitchFamily="34" charset="0"/>
              </a:rPr>
              <a:t>3	 0.15	 0.74	 0.04	 0.10	 0.20	...   	-0.23</a:t>
            </a:r>
          </a:p>
          <a:p>
            <a:pPr eaLnBrk="0" hangingPunct="0"/>
            <a:r>
              <a:rPr lang="en-AU" sz="1800" dirty="0">
                <a:latin typeface="Helvetica" pitchFamily="34" charset="0"/>
              </a:rPr>
              <a:t>4	-0.45	-1.03	-0.79	-0.56	-0.32	...   	-0.91</a:t>
            </a:r>
          </a:p>
          <a:p>
            <a:pPr eaLnBrk="0" hangingPunct="0"/>
            <a:r>
              <a:rPr lang="en-AU" sz="1800" dirty="0">
                <a:latin typeface="Helvetica" pitchFamily="34" charset="0"/>
              </a:rPr>
              <a:t>5	-0.06	 1.06	 1.35	 1.09	-1.09	...   	 1.23</a:t>
            </a:r>
            <a:endParaRPr lang="en-AU" sz="2400" dirty="0">
              <a:solidFill>
                <a:srgbClr val="000000"/>
              </a:solidFill>
              <a:latin typeface="Helvetica" pitchFamily="34" charset="0"/>
            </a:endParaRPr>
          </a:p>
        </p:txBody>
      </p:sp>
      <p:sp>
        <p:nvSpPr>
          <p:cNvPr id="234501" name="Line 5"/>
          <p:cNvSpPr>
            <a:spLocks noChangeShapeType="1"/>
          </p:cNvSpPr>
          <p:nvPr/>
        </p:nvSpPr>
        <p:spPr bwMode="auto">
          <a:xfrm>
            <a:off x="914400" y="1981200"/>
            <a:ext cx="5867400" cy="1588"/>
          </a:xfrm>
          <a:prstGeom prst="line">
            <a:avLst/>
          </a:prstGeom>
          <a:noFill/>
          <a:ln w="190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4502" name="Line 6"/>
          <p:cNvSpPr>
            <a:spLocks noChangeShapeType="1"/>
          </p:cNvSpPr>
          <p:nvPr/>
        </p:nvSpPr>
        <p:spPr bwMode="auto">
          <a:xfrm>
            <a:off x="1447800" y="1752600"/>
            <a:ext cx="1588" cy="1676400"/>
          </a:xfrm>
          <a:prstGeom prst="line">
            <a:avLst/>
          </a:prstGeom>
          <a:noFill/>
          <a:ln w="190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4505" name="Text Box 9"/>
          <p:cNvSpPr txBox="1">
            <a:spLocks noChangeArrowheads="1"/>
          </p:cNvSpPr>
          <p:nvPr/>
        </p:nvSpPr>
        <p:spPr bwMode="auto">
          <a:xfrm>
            <a:off x="381000" y="1568450"/>
            <a:ext cx="845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1600" dirty="0">
                <a:latin typeface="Times New Roman" pitchFamily="18" charset="0"/>
              </a:rPr>
              <a:t>     </a:t>
            </a:r>
            <a:r>
              <a:rPr lang="en-US" sz="1600" dirty="0" smtClean="0">
                <a:latin typeface="Times New Roman" pitchFamily="18" charset="0"/>
              </a:rPr>
              <a:t>   Y                </a:t>
            </a:r>
            <a:r>
              <a:rPr lang="en-US" sz="1600" dirty="0">
                <a:latin typeface="Times New Roman" pitchFamily="18" charset="0"/>
              </a:rPr>
              <a:t>Normal      </a:t>
            </a:r>
            <a:r>
              <a:rPr lang="en-US" sz="1600" dirty="0" err="1">
                <a:latin typeface="Times New Roman" pitchFamily="18" charset="0"/>
              </a:rPr>
              <a:t>Normal</a:t>
            </a:r>
            <a:r>
              <a:rPr lang="en-US" sz="1600" dirty="0">
                <a:latin typeface="Times New Roman" pitchFamily="18" charset="0"/>
              </a:rPr>
              <a:t>      </a:t>
            </a:r>
            <a:r>
              <a:rPr lang="en-US" sz="1600" dirty="0" err="1">
                <a:latin typeface="Times New Roman" pitchFamily="18" charset="0"/>
              </a:rPr>
              <a:t>Normal</a:t>
            </a:r>
            <a:r>
              <a:rPr lang="en-US" sz="1600" dirty="0">
                <a:latin typeface="Times New Roman" pitchFamily="18" charset="0"/>
              </a:rPr>
              <a:t>      Cancer      </a:t>
            </a:r>
            <a:r>
              <a:rPr lang="en-US" sz="1600" dirty="0" err="1">
                <a:latin typeface="Times New Roman" pitchFamily="18" charset="0"/>
              </a:rPr>
              <a:t>Cancer</a:t>
            </a:r>
            <a:r>
              <a:rPr lang="en-US" sz="1600" dirty="0">
                <a:latin typeface="Times New Roman" pitchFamily="18" charset="0"/>
              </a:rPr>
              <a:t>              </a:t>
            </a:r>
            <a:r>
              <a:rPr lang="en-US" sz="1600" dirty="0" smtClean="0">
                <a:latin typeface="Times New Roman" pitchFamily="18" charset="0"/>
              </a:rPr>
              <a:t> </a:t>
            </a:r>
            <a:r>
              <a:rPr lang="en-US" sz="1600" dirty="0">
                <a:solidFill>
                  <a:srgbClr val="C709C7"/>
                </a:solidFill>
                <a:latin typeface="Times New Roman" pitchFamily="18" charset="0"/>
              </a:rPr>
              <a:t>U</a:t>
            </a:r>
            <a:r>
              <a:rPr lang="en-US" sz="1600" dirty="0" smtClean="0">
                <a:solidFill>
                  <a:srgbClr val="C709C7"/>
                </a:solidFill>
                <a:latin typeface="Times New Roman" pitchFamily="18" charset="0"/>
              </a:rPr>
              <a:t>nknown </a:t>
            </a:r>
            <a:r>
              <a:rPr lang="en-US" sz="1600" dirty="0">
                <a:solidFill>
                  <a:srgbClr val="C709C7"/>
                </a:solidFill>
                <a:latin typeface="Times New Roman" pitchFamily="18" charset="0"/>
              </a:rPr>
              <a:t>=</a:t>
            </a:r>
            <a:r>
              <a:rPr lang="en-US" sz="1600" dirty="0" err="1">
                <a:solidFill>
                  <a:srgbClr val="C709C7"/>
                </a:solidFill>
                <a:latin typeface="Times New Roman" pitchFamily="18" charset="0"/>
              </a:rPr>
              <a:t>Y_new</a:t>
            </a:r>
            <a:endParaRPr lang="en-US" dirty="0">
              <a:solidFill>
                <a:srgbClr val="C709C7"/>
              </a:solidFill>
            </a:endParaRPr>
          </a:p>
        </p:txBody>
      </p:sp>
      <p:sp>
        <p:nvSpPr>
          <p:cNvPr id="234513" name="Text Box 17"/>
          <p:cNvSpPr txBox="1">
            <a:spLocks noChangeArrowheads="1"/>
          </p:cNvSpPr>
          <p:nvPr/>
        </p:nvSpPr>
        <p:spPr bwMode="auto">
          <a:xfrm>
            <a:off x="457200" y="3702050"/>
            <a:ext cx="800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b="1" dirty="0">
                <a:solidFill>
                  <a:schemeClr val="tx2"/>
                </a:solidFill>
                <a:latin typeface="Times New Roman" pitchFamily="18" charset="0"/>
              </a:rPr>
              <a:t>                              X						        </a:t>
            </a:r>
            <a:r>
              <a:rPr lang="en-US" sz="1600" b="1" dirty="0" err="1">
                <a:solidFill>
                  <a:schemeClr val="tx2"/>
                </a:solidFill>
                <a:latin typeface="Times New Roman" pitchFamily="18" charset="0"/>
              </a:rPr>
              <a:t>X_new</a:t>
            </a:r>
            <a:endParaRPr lang="en-US" b="1" dirty="0">
              <a:solidFill>
                <a:schemeClr val="tx2"/>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39782039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0" y="211138"/>
            <a:ext cx="9144000" cy="855662"/>
          </a:xfrm>
        </p:spPr>
        <p:txBody>
          <a:bodyPr/>
          <a:lstStyle/>
          <a:p>
            <a:r>
              <a:rPr lang="en-US"/>
              <a:t> </a:t>
            </a:r>
            <a:r>
              <a:rPr lang="en-US" sz="4000"/>
              <a:t>Classifiers</a:t>
            </a:r>
          </a:p>
        </p:txBody>
      </p:sp>
      <p:sp>
        <p:nvSpPr>
          <p:cNvPr id="246787" name="Rectangle 3"/>
          <p:cNvSpPr>
            <a:spLocks noGrp="1" noChangeArrowheads="1"/>
          </p:cNvSpPr>
          <p:nvPr>
            <p:ph type="body" idx="1"/>
          </p:nvPr>
        </p:nvSpPr>
        <p:spPr>
          <a:xfrm>
            <a:off x="381000" y="1143000"/>
            <a:ext cx="8458200" cy="4114800"/>
          </a:xfrm>
        </p:spPr>
        <p:txBody>
          <a:bodyPr>
            <a:noAutofit/>
          </a:bodyPr>
          <a:lstStyle/>
          <a:p>
            <a:pPr algn="just">
              <a:lnSpc>
                <a:spcPct val="90000"/>
              </a:lnSpc>
            </a:pPr>
            <a:r>
              <a:rPr lang="en-US" sz="2400" dirty="0"/>
              <a:t>A </a:t>
            </a:r>
            <a:r>
              <a:rPr lang="en-US" sz="2400" dirty="0">
                <a:solidFill>
                  <a:srgbClr val="FF0909"/>
                </a:solidFill>
              </a:rPr>
              <a:t>predictor</a:t>
            </a:r>
            <a:r>
              <a:rPr lang="en-US" sz="2400" dirty="0"/>
              <a:t> or </a:t>
            </a:r>
            <a:r>
              <a:rPr lang="en-US" sz="2400" dirty="0">
                <a:solidFill>
                  <a:srgbClr val="FF0909"/>
                </a:solidFill>
              </a:rPr>
              <a:t>classifier</a:t>
            </a:r>
            <a:r>
              <a:rPr lang="en-US" sz="2400" dirty="0"/>
              <a:t> partitions the space of gene expression profiles into K disjoint subsets, A</a:t>
            </a:r>
            <a:r>
              <a:rPr lang="en-US" sz="2400" baseline="-25000" dirty="0"/>
              <a:t>1</a:t>
            </a:r>
            <a:r>
              <a:rPr lang="en-US" sz="2400" dirty="0"/>
              <a:t>, ..., A</a:t>
            </a:r>
            <a:r>
              <a:rPr lang="en-US" sz="2400" baseline="-25000" dirty="0"/>
              <a:t>K</a:t>
            </a:r>
            <a:r>
              <a:rPr lang="en-US" sz="2400" dirty="0"/>
              <a:t>, such that for a sample with expression profile </a:t>
            </a:r>
            <a:r>
              <a:rPr lang="en-US" sz="2400" b="1" dirty="0"/>
              <a:t>X</a:t>
            </a:r>
            <a:r>
              <a:rPr lang="en-US" sz="2400" dirty="0"/>
              <a:t>=(X</a:t>
            </a:r>
            <a:r>
              <a:rPr lang="en-US" sz="2400" baseline="-25000" dirty="0"/>
              <a:t>1</a:t>
            </a:r>
            <a:r>
              <a:rPr lang="en-US" sz="2400" dirty="0"/>
              <a:t>, ...,X</a:t>
            </a:r>
            <a:r>
              <a:rPr lang="en-US" sz="2400" baseline="-25000" dirty="0"/>
              <a:t>G</a:t>
            </a:r>
            <a:r>
              <a:rPr lang="en-US" sz="2400" dirty="0"/>
              <a:t>)</a:t>
            </a:r>
            <a:r>
              <a:rPr lang="en-US" sz="2400" i="1" dirty="0"/>
              <a:t> </a:t>
            </a:r>
            <a:r>
              <a:rPr lang="en-US" sz="2400" b="1" dirty="0">
                <a:sym typeface="Symbol" pitchFamily="18" charset="2"/>
              </a:rPr>
              <a:t></a:t>
            </a:r>
            <a:r>
              <a:rPr lang="en-US" sz="2400" i="1" dirty="0"/>
              <a:t> </a:t>
            </a:r>
            <a:r>
              <a:rPr lang="en-US" sz="2400" dirty="0" err="1"/>
              <a:t>A</a:t>
            </a:r>
            <a:r>
              <a:rPr lang="en-US" sz="2400" baseline="-25000" dirty="0" err="1"/>
              <a:t>k</a:t>
            </a:r>
            <a:r>
              <a:rPr lang="en-US" sz="2400" dirty="0"/>
              <a:t> the predicted class is k.</a:t>
            </a:r>
          </a:p>
          <a:p>
            <a:pPr algn="just">
              <a:lnSpc>
                <a:spcPct val="90000"/>
              </a:lnSpc>
            </a:pPr>
            <a:endParaRPr lang="en-US" sz="2400" dirty="0"/>
          </a:p>
          <a:p>
            <a:pPr algn="just">
              <a:lnSpc>
                <a:spcPct val="90000"/>
              </a:lnSpc>
              <a:spcBef>
                <a:spcPct val="50000"/>
              </a:spcBef>
            </a:pPr>
            <a:r>
              <a:rPr lang="en-US" sz="2400" dirty="0"/>
              <a:t>Classifiers are built from a </a:t>
            </a:r>
            <a:r>
              <a:rPr lang="en-US" sz="2400" dirty="0">
                <a:solidFill>
                  <a:srgbClr val="FF0909"/>
                </a:solidFill>
              </a:rPr>
              <a:t>learning set (LS)</a:t>
            </a:r>
            <a:r>
              <a:rPr lang="en-US" sz="2400" dirty="0">
                <a:solidFill>
                  <a:schemeClr val="hlink"/>
                </a:solidFill>
              </a:rPr>
              <a:t>  </a:t>
            </a:r>
          </a:p>
          <a:p>
            <a:pPr algn="just">
              <a:lnSpc>
                <a:spcPct val="90000"/>
              </a:lnSpc>
              <a:buFontTx/>
              <a:buNone/>
            </a:pPr>
            <a:r>
              <a:rPr lang="en-US" sz="2400" dirty="0"/>
              <a:t>L = (</a:t>
            </a:r>
            <a:r>
              <a:rPr lang="en-US" sz="2400" b="1" dirty="0"/>
              <a:t>X</a:t>
            </a:r>
            <a:r>
              <a:rPr lang="en-US" sz="2400" baseline="-25000" dirty="0"/>
              <a:t>1</a:t>
            </a:r>
            <a:r>
              <a:rPr lang="en-US" sz="2400" dirty="0"/>
              <a:t>, Y</a:t>
            </a:r>
            <a:r>
              <a:rPr lang="en-US" sz="2400" baseline="-25000" dirty="0"/>
              <a:t>1</a:t>
            </a:r>
            <a:r>
              <a:rPr lang="en-US" sz="2400" dirty="0"/>
              <a:t>), ..., (</a:t>
            </a:r>
            <a:r>
              <a:rPr lang="en-US" sz="2400" b="1" dirty="0" err="1"/>
              <a:t>X</a:t>
            </a:r>
            <a:r>
              <a:rPr lang="en-US" sz="2400" baseline="-25000" dirty="0" err="1"/>
              <a:t>n</a:t>
            </a:r>
            <a:r>
              <a:rPr lang="en-US" sz="2400" dirty="0" err="1"/>
              <a:t>,Y</a:t>
            </a:r>
            <a:r>
              <a:rPr lang="en-US" sz="2400" baseline="-25000" dirty="0" err="1"/>
              <a:t>n</a:t>
            </a:r>
            <a:r>
              <a:rPr lang="en-US" sz="2400" dirty="0"/>
              <a:t>)</a:t>
            </a:r>
          </a:p>
          <a:p>
            <a:pPr algn="just">
              <a:lnSpc>
                <a:spcPct val="90000"/>
              </a:lnSpc>
              <a:buFontTx/>
              <a:buNone/>
            </a:pPr>
            <a:endParaRPr lang="en-US" sz="2400" dirty="0"/>
          </a:p>
          <a:p>
            <a:pPr algn="just">
              <a:lnSpc>
                <a:spcPct val="90000"/>
              </a:lnSpc>
              <a:spcBef>
                <a:spcPct val="50000"/>
              </a:spcBef>
              <a:buClr>
                <a:schemeClr val="tx1"/>
              </a:buClr>
            </a:pPr>
            <a:r>
              <a:rPr lang="en-US" sz="2400" dirty="0">
                <a:solidFill>
                  <a:srgbClr val="FF0909"/>
                </a:solidFill>
              </a:rPr>
              <a:t>Classifier</a:t>
            </a:r>
            <a:r>
              <a:rPr lang="en-US" sz="2400" dirty="0"/>
              <a:t> C built from a learning set L: </a:t>
            </a:r>
          </a:p>
          <a:p>
            <a:pPr algn="just">
              <a:lnSpc>
                <a:spcPct val="90000"/>
              </a:lnSpc>
              <a:buFontTx/>
              <a:buNone/>
            </a:pPr>
            <a:r>
              <a:rPr lang="en-US" sz="2400" dirty="0"/>
              <a:t>C( . ,L): </a:t>
            </a:r>
            <a:r>
              <a:rPr lang="en-US" sz="2400" b="1" dirty="0"/>
              <a:t>X</a:t>
            </a:r>
            <a:r>
              <a:rPr lang="en-US" sz="2400" dirty="0"/>
              <a:t>  </a:t>
            </a:r>
            <a:r>
              <a:rPr lang="en-US" sz="2400" dirty="0">
                <a:sym typeface="Symbol" pitchFamily="18" charset="2"/>
              </a:rPr>
              <a:t></a:t>
            </a:r>
            <a:r>
              <a:rPr lang="en-US" sz="2400" dirty="0"/>
              <a:t> {1,2, ... ,K}</a:t>
            </a:r>
          </a:p>
          <a:p>
            <a:pPr algn="just">
              <a:lnSpc>
                <a:spcPct val="90000"/>
              </a:lnSpc>
              <a:buFontTx/>
              <a:buNone/>
            </a:pPr>
            <a:endParaRPr lang="en-US" sz="2400" dirty="0"/>
          </a:p>
          <a:p>
            <a:pPr algn="just">
              <a:lnSpc>
                <a:spcPct val="90000"/>
              </a:lnSpc>
              <a:buClr>
                <a:schemeClr val="tx1"/>
              </a:buClr>
            </a:pPr>
            <a:r>
              <a:rPr lang="en-US" sz="2400" dirty="0">
                <a:solidFill>
                  <a:srgbClr val="FF0909"/>
                </a:solidFill>
              </a:rPr>
              <a:t>Predicted class</a:t>
            </a:r>
            <a:r>
              <a:rPr lang="en-US" sz="2400" dirty="0"/>
              <a:t> for observation </a:t>
            </a:r>
            <a:r>
              <a:rPr lang="en-US" sz="2400" b="1" dirty="0"/>
              <a:t>X</a:t>
            </a:r>
            <a:r>
              <a:rPr lang="en-US" sz="2400" dirty="0"/>
              <a:t>:</a:t>
            </a:r>
          </a:p>
          <a:p>
            <a:pPr algn="just">
              <a:lnSpc>
                <a:spcPct val="90000"/>
              </a:lnSpc>
              <a:buClr>
                <a:schemeClr val="tx1"/>
              </a:buClr>
              <a:buFontTx/>
              <a:buNone/>
            </a:pPr>
            <a:r>
              <a:rPr lang="en-US" sz="2400" dirty="0"/>
              <a:t>C(</a:t>
            </a:r>
            <a:r>
              <a:rPr lang="en-US" sz="2400" b="1" dirty="0"/>
              <a:t>X</a:t>
            </a:r>
            <a:r>
              <a:rPr lang="en-US" sz="2400" dirty="0"/>
              <a:t>,L) = k if </a:t>
            </a:r>
            <a:r>
              <a:rPr lang="en-US" sz="2400" b="1" dirty="0"/>
              <a:t>X</a:t>
            </a:r>
            <a:r>
              <a:rPr lang="en-US" sz="2400" dirty="0"/>
              <a:t> is in </a:t>
            </a:r>
            <a:r>
              <a:rPr lang="en-US" sz="2400" dirty="0" err="1"/>
              <a:t>A</a:t>
            </a:r>
            <a:r>
              <a:rPr lang="en-US" sz="2400" baseline="-25000" dirty="0" err="1"/>
              <a:t>k</a:t>
            </a:r>
            <a:endParaRPr lang="en-US" sz="2400" baseline="-25000" dirty="0"/>
          </a:p>
          <a:p>
            <a:pPr algn="just">
              <a:lnSpc>
                <a:spcPct val="90000"/>
              </a:lnSpc>
              <a:buClr>
                <a:schemeClr val="tx1"/>
              </a:buClr>
            </a:pP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866605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Analytics?</a:t>
            </a:r>
            <a:endParaRPr lang="en-US" dirty="0"/>
          </a:p>
        </p:txBody>
      </p:sp>
      <p:sp>
        <p:nvSpPr>
          <p:cNvPr id="3" name="Content Placeholder 2"/>
          <p:cNvSpPr>
            <a:spLocks noGrp="1"/>
          </p:cNvSpPr>
          <p:nvPr>
            <p:ph idx="1"/>
          </p:nvPr>
        </p:nvSpPr>
        <p:spPr/>
        <p:txBody>
          <a:bodyPr>
            <a:normAutofit fontScale="92500"/>
          </a:bodyPr>
          <a:lstStyle/>
          <a:p>
            <a:r>
              <a:rPr lang="en-US" dirty="0"/>
              <a:t>Analytics is the use </a:t>
            </a:r>
            <a:r>
              <a:rPr lang="en-US" dirty="0" smtClean="0"/>
              <a:t>of:</a:t>
            </a:r>
          </a:p>
          <a:p>
            <a:pPr lvl="1"/>
            <a:r>
              <a:rPr lang="en-US" dirty="0" smtClean="0"/>
              <a:t>Data  </a:t>
            </a:r>
          </a:p>
          <a:p>
            <a:pPr lvl="1"/>
            <a:r>
              <a:rPr lang="en-US" dirty="0" smtClean="0"/>
              <a:t>Information technology</a:t>
            </a:r>
          </a:p>
          <a:p>
            <a:pPr lvl="1"/>
            <a:r>
              <a:rPr lang="en-US" dirty="0" smtClean="0"/>
              <a:t>Statistical analysis </a:t>
            </a:r>
          </a:p>
          <a:p>
            <a:pPr lvl="1"/>
            <a:r>
              <a:rPr lang="en-US" dirty="0" smtClean="0"/>
              <a:t>Quantitative methods</a:t>
            </a:r>
          </a:p>
          <a:p>
            <a:pPr lvl="1"/>
            <a:r>
              <a:rPr lang="en-US" dirty="0" smtClean="0"/>
              <a:t>Mathematical or </a:t>
            </a:r>
            <a:r>
              <a:rPr lang="en-US" dirty="0"/>
              <a:t>computer-based models </a:t>
            </a:r>
          </a:p>
          <a:p>
            <a:r>
              <a:rPr lang="en-US" dirty="0" smtClean="0"/>
              <a:t>To help managers:</a:t>
            </a:r>
          </a:p>
          <a:p>
            <a:pPr lvl="1"/>
            <a:r>
              <a:rPr lang="en-US" dirty="0" smtClean="0"/>
              <a:t>Gain improved </a:t>
            </a:r>
            <a:r>
              <a:rPr lang="en-US" dirty="0"/>
              <a:t>insight </a:t>
            </a:r>
            <a:r>
              <a:rPr lang="en-US" dirty="0" smtClean="0"/>
              <a:t>about their business operations</a:t>
            </a:r>
          </a:p>
          <a:p>
            <a:pPr lvl="1"/>
            <a:r>
              <a:rPr lang="en-US" dirty="0" smtClean="0"/>
              <a:t>Make better</a:t>
            </a:r>
            <a:r>
              <a:rPr lang="en-US" dirty="0"/>
              <a:t>, fact-based decisions.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5122" name="Picture 2" descr="Image result for data analy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7889" y="1600200"/>
            <a:ext cx="3773711" cy="213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7581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90800"/>
            <a:ext cx="8229600" cy="1143000"/>
          </a:xfrm>
        </p:spPr>
        <p:txBody>
          <a:bodyPr/>
          <a:lstStyle/>
          <a:p>
            <a:r>
              <a:rPr lang="en-US" dirty="0" smtClean="0"/>
              <a:t>Classification vs. Prediction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41286934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250365505"/>
              </p:ext>
            </p:extLst>
          </p:nvPr>
        </p:nvGraphicFramePr>
        <p:xfrm>
          <a:off x="457200" y="381000"/>
          <a:ext cx="8229600" cy="6035040"/>
        </p:xfrm>
        <a:graphic>
          <a:graphicData uri="http://schemas.openxmlformats.org/drawingml/2006/table">
            <a:tbl>
              <a:tblPr firstRow="1" bandRow="1">
                <a:tableStyleId>{5C22544A-7EE6-4342-B048-85BDC9FD1C3A}</a:tableStyleId>
              </a:tblPr>
              <a:tblGrid>
                <a:gridCol w="4114800"/>
                <a:gridCol w="4114800"/>
              </a:tblGrid>
              <a:tr h="381000">
                <a:tc>
                  <a:txBody>
                    <a:bodyPr/>
                    <a:lstStyle/>
                    <a:p>
                      <a:pPr algn="ctr"/>
                      <a:r>
                        <a:rPr lang="en-US" sz="2400" dirty="0" smtClean="0">
                          <a:solidFill>
                            <a:schemeClr val="tx1"/>
                          </a:solidFill>
                          <a:latin typeface="+mj-lt"/>
                        </a:rPr>
                        <a:t>Classification</a:t>
                      </a:r>
                      <a:endParaRPr lang="en-US" sz="2400" dirty="0">
                        <a:solidFill>
                          <a:schemeClr val="tx1"/>
                        </a:solidFill>
                        <a:latin typeface="+mj-lt"/>
                      </a:endParaRPr>
                    </a:p>
                  </a:txBody>
                  <a:tcPr>
                    <a:solidFill>
                      <a:schemeClr val="accent1"/>
                    </a:solidFill>
                  </a:tcPr>
                </a:tc>
                <a:tc>
                  <a:txBody>
                    <a:bodyPr/>
                    <a:lstStyle/>
                    <a:p>
                      <a:pPr algn="ctr"/>
                      <a:r>
                        <a:rPr lang="en-US" sz="2400" dirty="0" smtClean="0">
                          <a:solidFill>
                            <a:schemeClr val="tx1"/>
                          </a:solidFill>
                          <a:latin typeface="+mj-lt"/>
                        </a:rPr>
                        <a:t>Prediction</a:t>
                      </a:r>
                      <a:endParaRPr lang="en-US" sz="2400" dirty="0">
                        <a:solidFill>
                          <a:schemeClr val="tx1"/>
                        </a:solidFill>
                        <a:latin typeface="+mj-lt"/>
                      </a:endParaRPr>
                    </a:p>
                  </a:txBody>
                  <a:tcPr>
                    <a:solidFill>
                      <a:schemeClr val="accent1"/>
                    </a:solidFill>
                  </a:tcPr>
                </a:tc>
              </a:tr>
              <a:tr h="656590">
                <a:tc>
                  <a:txBody>
                    <a:bodyPr/>
                    <a:lstStyle/>
                    <a:p>
                      <a:pPr algn="ctr"/>
                      <a:r>
                        <a:rPr lang="en-US" b="1" dirty="0" smtClean="0">
                          <a:solidFill>
                            <a:schemeClr val="tx1"/>
                          </a:solidFill>
                        </a:rPr>
                        <a:t>Definition:</a:t>
                      </a:r>
                      <a:r>
                        <a:rPr lang="en-US" b="1" baseline="0" dirty="0" smtClean="0">
                          <a:solidFill>
                            <a:schemeClr val="tx1"/>
                          </a:solidFill>
                        </a:rPr>
                        <a:t> </a:t>
                      </a:r>
                      <a:r>
                        <a:rPr lang="en-US" sz="1800" b="0" i="0" kern="1200" dirty="0" smtClean="0">
                          <a:solidFill>
                            <a:schemeClr val="dk1"/>
                          </a:solidFill>
                          <a:effectLst/>
                          <a:latin typeface="+mn-lt"/>
                          <a:ea typeface="+mn-ea"/>
                          <a:cs typeface="+mn-cs"/>
                        </a:rPr>
                        <a:t>A </a:t>
                      </a:r>
                      <a:r>
                        <a:rPr lang="en-US" sz="1800" b="1" i="0" kern="1200" dirty="0" smtClean="0">
                          <a:solidFill>
                            <a:schemeClr val="dk1"/>
                          </a:solidFill>
                          <a:effectLst/>
                          <a:latin typeface="+mn-lt"/>
                          <a:ea typeface="+mn-ea"/>
                          <a:cs typeface="+mn-cs"/>
                        </a:rPr>
                        <a:t>classification</a:t>
                      </a:r>
                      <a:r>
                        <a:rPr lang="en-US" sz="1800" b="0" i="0" kern="1200" dirty="0" smtClean="0">
                          <a:solidFill>
                            <a:schemeClr val="dk1"/>
                          </a:solidFill>
                          <a:effectLst/>
                          <a:latin typeface="+mn-lt"/>
                          <a:ea typeface="+mn-ea"/>
                          <a:cs typeface="+mn-cs"/>
                        </a:rPr>
                        <a:t> is a division or category in a system which divides things into groups or types</a:t>
                      </a:r>
                      <a:endParaRPr lang="en-US" b="1" dirty="0" smtClean="0">
                        <a:solidFill>
                          <a:schemeClr val="tx1"/>
                        </a:solidFill>
                      </a:endParaRPr>
                    </a:p>
                  </a:txBody>
                  <a:tcPr>
                    <a:solidFill>
                      <a:srgbClr val="6DF363"/>
                    </a:solidFill>
                  </a:tcPr>
                </a:tc>
                <a:tc>
                  <a:txBody>
                    <a:bodyPr/>
                    <a:lstStyle/>
                    <a:p>
                      <a:pPr algn="ctr"/>
                      <a:r>
                        <a:rPr lang="en-US" b="1" dirty="0" smtClean="0">
                          <a:solidFill>
                            <a:schemeClr val="tx1"/>
                          </a:solidFill>
                        </a:rPr>
                        <a:t>Definition:</a:t>
                      </a:r>
                      <a:r>
                        <a:rPr lang="en-US" b="1" baseline="0" dirty="0" smtClean="0">
                          <a:solidFill>
                            <a:schemeClr val="tx1"/>
                          </a:solidFill>
                        </a:rPr>
                        <a:t> </a:t>
                      </a:r>
                      <a:r>
                        <a:rPr lang="en-US" sz="1800" b="0" i="0" kern="1200" dirty="0" smtClean="0">
                          <a:solidFill>
                            <a:schemeClr val="dk1"/>
                          </a:solidFill>
                          <a:effectLst/>
                          <a:latin typeface="+mn-lt"/>
                          <a:ea typeface="+mn-ea"/>
                          <a:cs typeface="+mn-cs"/>
                        </a:rPr>
                        <a:t>Prediction is</a:t>
                      </a:r>
                      <a:r>
                        <a:rPr lang="en-US" sz="1800" b="0" i="0" kern="1200" baseline="0" dirty="0" smtClean="0">
                          <a:solidFill>
                            <a:schemeClr val="dk1"/>
                          </a:solidFill>
                          <a:effectLst/>
                          <a:latin typeface="+mn-lt"/>
                          <a:ea typeface="+mn-ea"/>
                          <a:cs typeface="+mn-cs"/>
                        </a:rPr>
                        <a:t> a </a:t>
                      </a:r>
                      <a:r>
                        <a:rPr lang="en-US" sz="1800" b="0" i="0" kern="1200" dirty="0" smtClean="0">
                          <a:solidFill>
                            <a:schemeClr val="dk1"/>
                          </a:solidFill>
                          <a:effectLst/>
                          <a:latin typeface="+mn-lt"/>
                          <a:ea typeface="+mn-ea"/>
                          <a:cs typeface="+mn-cs"/>
                        </a:rPr>
                        <a:t>statement made about the future,</a:t>
                      </a:r>
                      <a:r>
                        <a:rPr lang="en-US" sz="1800" b="0" i="0" kern="1200" baseline="0" dirty="0" smtClean="0">
                          <a:solidFill>
                            <a:schemeClr val="dk1"/>
                          </a:solidFill>
                          <a:effectLst/>
                          <a:latin typeface="+mn-lt"/>
                          <a:ea typeface="+mn-ea"/>
                          <a:cs typeface="+mn-cs"/>
                        </a:rPr>
                        <a:t> f</a:t>
                      </a:r>
                      <a:r>
                        <a:rPr lang="en-US" sz="1800" b="0" i="0" kern="1200" dirty="0" smtClean="0">
                          <a:solidFill>
                            <a:schemeClr val="dk1"/>
                          </a:solidFill>
                          <a:effectLst/>
                          <a:latin typeface="+mn-lt"/>
                          <a:ea typeface="+mn-ea"/>
                          <a:cs typeface="+mn-cs"/>
                        </a:rPr>
                        <a:t>orecasting unknown/ future figures </a:t>
                      </a:r>
                    </a:p>
                  </a:txBody>
                  <a:tcPr>
                    <a:solidFill>
                      <a:srgbClr val="6DF363"/>
                    </a:solidFill>
                  </a:tcPr>
                </a:tc>
              </a:tr>
              <a:tr h="6565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Model</a:t>
                      </a:r>
                      <a:r>
                        <a:rPr lang="en-US" b="0" dirty="0" smtClean="0">
                          <a:solidFill>
                            <a:schemeClr val="tx1"/>
                          </a:solidFill>
                        </a:rPr>
                        <a:t>:</a:t>
                      </a:r>
                      <a:r>
                        <a:rPr lang="en-US" b="0" baseline="0" dirty="0" smtClean="0">
                          <a:solidFill>
                            <a:schemeClr val="tx1"/>
                          </a:solidFill>
                        </a:rPr>
                        <a:t> </a:t>
                      </a:r>
                      <a:r>
                        <a:rPr lang="en-US" dirty="0" smtClean="0">
                          <a:solidFill>
                            <a:schemeClr val="tx1"/>
                          </a:solidFill>
                        </a:rPr>
                        <a:t>Predicts categorical class labels (discrete or nominal)</a:t>
                      </a:r>
                    </a:p>
                  </a:txBody>
                  <a:tcPr>
                    <a:solidFill>
                      <a:srgbClr val="FCAE9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Model</a:t>
                      </a:r>
                      <a:r>
                        <a:rPr lang="en-US" b="0" dirty="0" smtClean="0">
                          <a:solidFill>
                            <a:schemeClr val="tx1"/>
                          </a:solidFill>
                        </a:rPr>
                        <a:t>:</a:t>
                      </a:r>
                      <a:r>
                        <a:rPr lang="en-US" b="0" baseline="0" dirty="0" smtClean="0">
                          <a:solidFill>
                            <a:schemeClr val="tx1"/>
                          </a:solidFill>
                        </a:rPr>
                        <a:t> </a:t>
                      </a:r>
                      <a:r>
                        <a:rPr lang="en-US" dirty="0" smtClean="0">
                          <a:solidFill>
                            <a:schemeClr val="tx1"/>
                          </a:solidFill>
                        </a:rPr>
                        <a:t>Models continuous-valued functions, i.e., predicts unknown or missing values </a:t>
                      </a:r>
                    </a:p>
                  </a:txBody>
                  <a:tcPr>
                    <a:solidFill>
                      <a:srgbClr val="FCAE9E"/>
                    </a:solidFill>
                  </a:tcPr>
                </a:tc>
              </a:tr>
              <a:tr h="6565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Methods: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Linear Classifier LDA</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SVM</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Decision</a:t>
                      </a:r>
                      <a:r>
                        <a:rPr lang="en-US" b="0" baseline="0" dirty="0" smtClean="0">
                          <a:solidFill>
                            <a:schemeClr val="tx1"/>
                          </a:solidFill>
                        </a:rPr>
                        <a:t> trees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Bayesian Classifier</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Artificial Neural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Kernel estimation k-nearest neighbor</a:t>
                      </a:r>
                    </a:p>
                  </a:txBody>
                  <a:tcPr>
                    <a:solidFill>
                      <a:srgbClr val="FFFF6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Methods:</a:t>
                      </a:r>
                      <a:endParaRPr lang="en-US"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Linear Regression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Non linear regression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Poisson regression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Generalized</a:t>
                      </a:r>
                      <a:r>
                        <a:rPr lang="en-US" b="0" baseline="0" dirty="0" smtClean="0">
                          <a:solidFill>
                            <a:schemeClr val="tx1"/>
                          </a:solidFill>
                        </a:rPr>
                        <a:t> </a:t>
                      </a:r>
                      <a:r>
                        <a:rPr lang="en-US" b="0" dirty="0" smtClean="0">
                          <a:solidFill>
                            <a:schemeClr val="tx1"/>
                          </a:solidFill>
                        </a:rPr>
                        <a:t>linear model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Log-linear models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Regression trees</a:t>
                      </a:r>
                    </a:p>
                  </a:txBody>
                  <a:tcPr>
                    <a:solidFill>
                      <a:srgbClr val="FFFF65"/>
                    </a:solidFill>
                  </a:tcPr>
                </a:tc>
              </a:tr>
              <a:tr h="6565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latin typeface="+mn-lt"/>
                        </a:rPr>
                        <a:t>Applications</a:t>
                      </a:r>
                      <a:r>
                        <a:rPr lang="en-US" altLang="zh-CN" sz="1800" dirty="0" smtClean="0">
                          <a:latin typeface="+mn-lt"/>
                        </a:rPr>
                        <a:t> :</a:t>
                      </a:r>
                      <a:r>
                        <a:rPr lang="en-US" altLang="zh-CN" sz="1800" baseline="0" dirty="0" smtClean="0">
                          <a:latin typeface="+mn-lt"/>
                        </a:rPr>
                        <a:t> </a:t>
                      </a:r>
                      <a:r>
                        <a:rPr lang="en-US" dirty="0" smtClean="0">
                          <a:solidFill>
                            <a:schemeClr val="tx1"/>
                          </a:solidFill>
                        </a:rPr>
                        <a:t>Email</a:t>
                      </a:r>
                      <a:r>
                        <a:rPr lang="en-US" baseline="0" dirty="0" smtClean="0">
                          <a:solidFill>
                            <a:schemeClr val="tx1"/>
                          </a:solidFill>
                        </a:rPr>
                        <a:t> </a:t>
                      </a:r>
                      <a:r>
                        <a:rPr lang="en-US" dirty="0" smtClean="0">
                          <a:solidFill>
                            <a:schemeClr val="tx1"/>
                          </a:solidFill>
                        </a:rPr>
                        <a:t>spam filtering </a:t>
                      </a:r>
                    </a:p>
                    <a:p>
                      <a:pPr algn="ctr"/>
                      <a:r>
                        <a:rPr lang="en-US" dirty="0" smtClean="0">
                          <a:solidFill>
                            <a:schemeClr val="tx1"/>
                          </a:solidFill>
                        </a:rPr>
                        <a:t>Cancer</a:t>
                      </a:r>
                      <a:r>
                        <a:rPr lang="en-US" baseline="0" dirty="0" smtClean="0">
                          <a:solidFill>
                            <a:schemeClr val="tx1"/>
                          </a:solidFill>
                        </a:rPr>
                        <a:t> </a:t>
                      </a:r>
                      <a:r>
                        <a:rPr lang="en-US" dirty="0" smtClean="0">
                          <a:solidFill>
                            <a:schemeClr val="tx1"/>
                          </a:solidFill>
                        </a:rPr>
                        <a:t>diagnosis</a:t>
                      </a:r>
                    </a:p>
                    <a:p>
                      <a:pPr algn="ctr"/>
                      <a:r>
                        <a:rPr lang="en-US" sz="1800" b="0" i="0" kern="1200" dirty="0" smtClean="0">
                          <a:solidFill>
                            <a:schemeClr val="dk1"/>
                          </a:solidFill>
                          <a:effectLst/>
                          <a:latin typeface="+mn-lt"/>
                          <a:ea typeface="+mn-ea"/>
                          <a:cs typeface="+mn-cs"/>
                        </a:rPr>
                        <a:t>Voice classification (for</a:t>
                      </a:r>
                      <a:r>
                        <a:rPr lang="en-US" sz="1800" b="0" i="0" kern="1200" baseline="0" dirty="0" smtClean="0">
                          <a:solidFill>
                            <a:schemeClr val="dk1"/>
                          </a:solidFill>
                          <a:effectLst/>
                          <a:latin typeface="+mn-lt"/>
                          <a:ea typeface="+mn-ea"/>
                          <a:cs typeface="+mn-cs"/>
                        </a:rPr>
                        <a:t> </a:t>
                      </a:r>
                      <a:r>
                        <a:rPr lang="en-US" sz="1800" b="0" i="0" kern="1200" baseline="0" dirty="0" err="1" smtClean="0">
                          <a:solidFill>
                            <a:schemeClr val="dk1"/>
                          </a:solidFill>
                          <a:effectLst/>
                          <a:latin typeface="+mn-lt"/>
                          <a:ea typeface="+mn-ea"/>
                          <a:cs typeface="+mn-cs"/>
                        </a:rPr>
                        <a:t>Siri</a:t>
                      </a:r>
                      <a:r>
                        <a:rPr lang="en-US" sz="1800" b="0" i="0" kern="1200" baseline="0" dirty="0" smtClean="0">
                          <a:solidFill>
                            <a:schemeClr val="dk1"/>
                          </a:solidFill>
                          <a:effectLst/>
                          <a:latin typeface="+mn-lt"/>
                          <a:ea typeface="+mn-ea"/>
                          <a:cs typeface="+mn-cs"/>
                        </a:rPr>
                        <a:t> type applications)</a:t>
                      </a:r>
                    </a:p>
                    <a:p>
                      <a:pPr algn="ctr"/>
                      <a:r>
                        <a:rPr lang="en-US" sz="1800" b="0" i="0" kern="1200" dirty="0" smtClean="0">
                          <a:solidFill>
                            <a:schemeClr val="dk1"/>
                          </a:solidFill>
                          <a:effectLst/>
                          <a:latin typeface="+mn-lt"/>
                          <a:ea typeface="+mn-ea"/>
                          <a:cs typeface="+mn-cs"/>
                        </a:rPr>
                        <a:t> Video classification (for uploaded videos on </a:t>
                      </a:r>
                      <a:r>
                        <a:rPr lang="en-US" sz="1800" b="0" i="0" kern="1200" dirty="0" err="1" smtClean="0">
                          <a:solidFill>
                            <a:schemeClr val="dk1"/>
                          </a:solidFill>
                          <a:effectLst/>
                          <a:latin typeface="+mn-lt"/>
                          <a:ea typeface="+mn-ea"/>
                          <a:cs typeface="+mn-cs"/>
                        </a:rPr>
                        <a:t>youtube</a:t>
                      </a:r>
                      <a:r>
                        <a:rPr lang="en-US" sz="1800" b="0" i="0" kern="1200" dirty="0" smtClean="0">
                          <a:solidFill>
                            <a:schemeClr val="dk1"/>
                          </a:solidFill>
                          <a:effectLst/>
                          <a:latin typeface="+mn-lt"/>
                          <a:ea typeface="+mn-ea"/>
                          <a:cs typeface="+mn-cs"/>
                        </a:rPr>
                        <a:t>, etc.)</a:t>
                      </a:r>
                      <a:endParaRPr lang="en-US" dirty="0">
                        <a:solidFill>
                          <a:schemeClr val="tx1"/>
                        </a:solidFill>
                      </a:endParaRPr>
                    </a:p>
                  </a:txBody>
                  <a:tcP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latin typeface="+mn-lt"/>
                        </a:rPr>
                        <a:t>Applications</a:t>
                      </a:r>
                      <a:r>
                        <a:rPr lang="en-US" altLang="zh-CN" sz="1800" dirty="0" smtClean="0">
                          <a:latin typeface="+mn-lt"/>
                        </a:rPr>
                        <a:t> :</a:t>
                      </a:r>
                      <a:r>
                        <a:rPr lang="en-US" altLang="zh-CN" sz="1800" baseline="0" dirty="0" smtClean="0">
                          <a:latin typeface="+mn-lt"/>
                        </a:rPr>
                        <a:t> </a:t>
                      </a:r>
                      <a:r>
                        <a:rPr lang="en-US" dirty="0" smtClean="0">
                          <a:solidFill>
                            <a:schemeClr val="tx1"/>
                          </a:solidFill>
                        </a:rPr>
                        <a:t>Credit approval</a:t>
                      </a:r>
                    </a:p>
                    <a:p>
                      <a:pPr algn="ctr"/>
                      <a:r>
                        <a:rPr lang="en-US" dirty="0" smtClean="0">
                          <a:solidFill>
                            <a:schemeClr val="tx1"/>
                          </a:solidFill>
                        </a:rPr>
                        <a:t>Target marketing</a:t>
                      </a:r>
                    </a:p>
                    <a:p>
                      <a:pPr algn="ctr"/>
                      <a:r>
                        <a:rPr lang="en-US" dirty="0" smtClean="0">
                          <a:solidFill>
                            <a:schemeClr val="tx1"/>
                          </a:solidFill>
                        </a:rPr>
                        <a:t>Fault avoidance</a:t>
                      </a:r>
                    </a:p>
                    <a:p>
                      <a:pPr algn="ctr"/>
                      <a:r>
                        <a:rPr lang="en-US" dirty="0" smtClean="0">
                          <a:solidFill>
                            <a:schemeClr val="tx1"/>
                          </a:solidFill>
                        </a:rPr>
                        <a:t>Medical diagnosis</a:t>
                      </a:r>
                    </a:p>
                    <a:p>
                      <a:pPr algn="ctr"/>
                      <a:r>
                        <a:rPr lang="en-US" dirty="0" smtClean="0">
                          <a:solidFill>
                            <a:schemeClr val="tx1"/>
                          </a:solidFill>
                        </a:rPr>
                        <a:t>Fraud detection</a:t>
                      </a:r>
                    </a:p>
                  </a:txBody>
                  <a:tcPr>
                    <a:solidFill>
                      <a:schemeClr val="bg1">
                        <a:lumMod val="65000"/>
                      </a:schemeClr>
                    </a:solidFill>
                  </a:tcPr>
                </a:tc>
              </a:tr>
            </a:tbl>
          </a:graphicData>
        </a:graphic>
      </p:graphicFrame>
      <p:sp>
        <p:nvSpPr>
          <p:cNvPr id="4" name="Slide Number Placeholder 3"/>
          <p:cNvSpPr>
            <a:spLocks noGrp="1"/>
          </p:cNvSpPr>
          <p:nvPr>
            <p:ph type="sldNum" sz="quarter" idx="12"/>
          </p:nvPr>
        </p:nvSpPr>
        <p:spPr>
          <a:xfrm>
            <a:off x="6934200" y="6356350"/>
            <a:ext cx="2133600" cy="365125"/>
          </a:xfrm>
        </p:spPr>
        <p:txBody>
          <a:bodyPr/>
          <a:lstStyle/>
          <a:p>
            <a:fld id="{B6F15528-21DE-4FAA-801E-634DDDAF4B2B}" type="slidenum">
              <a:rPr lang="en-US" smtClean="0"/>
              <a:pPr/>
              <a:t>31</a:t>
            </a:fld>
            <a:endParaRPr lang="en-US"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8350" y="2819400"/>
            <a:ext cx="138505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2895600"/>
            <a:ext cx="1371600" cy="1263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31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a:xfrm>
            <a:off x="457200" y="1600200"/>
            <a:ext cx="8229600" cy="4724400"/>
          </a:xfrm>
        </p:spPr>
        <p:txBody>
          <a:bodyPr>
            <a:normAutofit fontScale="85000" lnSpcReduction="20000"/>
          </a:bodyPr>
          <a:lstStyle/>
          <a:p>
            <a:pPr algn="just">
              <a:lnSpc>
                <a:spcPct val="110000"/>
              </a:lnSpc>
            </a:pPr>
            <a:r>
              <a:rPr lang="en-US" altLang="zh-CN" sz="2400" dirty="0" smtClean="0"/>
              <a:t>Models the </a:t>
            </a:r>
            <a:r>
              <a:rPr lang="en-US" altLang="zh-CN" sz="2400" dirty="0"/>
              <a:t>relationship between one or more independent or predictor variables and a dependent or response variable</a:t>
            </a:r>
          </a:p>
          <a:p>
            <a:pPr algn="just">
              <a:lnSpc>
                <a:spcPct val="110000"/>
              </a:lnSpc>
            </a:pPr>
            <a:r>
              <a:rPr lang="en-US" altLang="zh-CN" sz="2400" u="sng" dirty="0" smtClean="0"/>
              <a:t>Linear regression</a:t>
            </a:r>
            <a:r>
              <a:rPr lang="en-US" altLang="zh-CN" sz="2400" dirty="0" smtClean="0"/>
              <a:t>: Involves a response variable y and a single predictor variable x</a:t>
            </a:r>
            <a:r>
              <a:rPr lang="zh-CN" altLang="en-US" sz="2400" dirty="0" smtClean="0"/>
              <a:t>，</a:t>
            </a:r>
            <a:r>
              <a:rPr lang="en-US" altLang="zh-CN" sz="2800" dirty="0" smtClean="0"/>
              <a:t>y = </a:t>
            </a:r>
            <a:r>
              <a:rPr lang="en-US" altLang="zh-CN" sz="2800" dirty="0" smtClean="0">
                <a:sym typeface="Symbol" pitchFamily="18" charset="2"/>
              </a:rPr>
              <a:t>w</a:t>
            </a:r>
            <a:r>
              <a:rPr lang="en-US" altLang="zh-CN" sz="2800" baseline="-25000" dirty="0" smtClean="0">
                <a:sym typeface="Symbol" pitchFamily="18" charset="2"/>
              </a:rPr>
              <a:t>0</a:t>
            </a:r>
            <a:r>
              <a:rPr lang="en-US" altLang="zh-CN" sz="2800" dirty="0" smtClean="0">
                <a:sym typeface="Symbol" pitchFamily="18" charset="2"/>
              </a:rPr>
              <a:t> + w</a:t>
            </a:r>
            <a:r>
              <a:rPr lang="en-US" altLang="zh-CN" sz="2800" baseline="-25000" dirty="0" smtClean="0">
                <a:sym typeface="Symbol" pitchFamily="18" charset="2"/>
              </a:rPr>
              <a:t>1</a:t>
            </a:r>
            <a:r>
              <a:rPr lang="en-US" altLang="zh-CN" sz="2800" dirty="0" smtClean="0">
                <a:sym typeface="Symbol" pitchFamily="18" charset="2"/>
              </a:rPr>
              <a:t>x</a:t>
            </a:r>
            <a:endParaRPr lang="en-US" altLang="zh-CN" sz="2800" dirty="0" smtClean="0"/>
          </a:p>
          <a:p>
            <a:pPr lvl="1" algn="just">
              <a:lnSpc>
                <a:spcPct val="110000"/>
              </a:lnSpc>
              <a:buFont typeface="Wingdings" pitchFamily="2" charset="2"/>
              <a:buNone/>
            </a:pPr>
            <a:r>
              <a:rPr lang="en-US" altLang="zh-CN" sz="2000" dirty="0" smtClean="0">
                <a:sym typeface="Symbol" pitchFamily="18" charset="2"/>
              </a:rPr>
              <a:t>Where, </a:t>
            </a:r>
            <a:r>
              <a:rPr lang="en-US" altLang="zh-CN" sz="2000" dirty="0">
                <a:sym typeface="Symbol" pitchFamily="18" charset="2"/>
              </a:rPr>
              <a:t>w</a:t>
            </a:r>
            <a:r>
              <a:rPr lang="en-US" altLang="zh-CN" sz="2000" baseline="-25000" dirty="0">
                <a:sym typeface="Symbol" pitchFamily="18" charset="2"/>
              </a:rPr>
              <a:t>0</a:t>
            </a:r>
            <a:r>
              <a:rPr lang="en-US" altLang="zh-CN" sz="2000" dirty="0">
                <a:sym typeface="Symbol" pitchFamily="18" charset="2"/>
              </a:rPr>
              <a:t> (y-intercept) and w</a:t>
            </a:r>
            <a:r>
              <a:rPr lang="en-US" altLang="zh-CN" sz="2000" baseline="-25000" dirty="0">
                <a:sym typeface="Symbol" pitchFamily="18" charset="2"/>
              </a:rPr>
              <a:t>1</a:t>
            </a:r>
            <a:r>
              <a:rPr lang="en-US" altLang="zh-CN" sz="2000" dirty="0">
                <a:sym typeface="Symbol" pitchFamily="18" charset="2"/>
              </a:rPr>
              <a:t> (slope) are regression coefficients </a:t>
            </a:r>
            <a:r>
              <a:rPr lang="en-US" altLang="zh-CN" sz="2000" dirty="0"/>
              <a:t> </a:t>
            </a:r>
          </a:p>
          <a:p>
            <a:pPr algn="just">
              <a:lnSpc>
                <a:spcPct val="110000"/>
              </a:lnSpc>
            </a:pPr>
            <a:r>
              <a:rPr lang="en-US" altLang="zh-CN" sz="2400" u="sng" dirty="0"/>
              <a:t>Method of least squares</a:t>
            </a:r>
            <a:r>
              <a:rPr lang="en-US" altLang="zh-CN" sz="2400" dirty="0"/>
              <a:t>: estimates the best-fitting straight line</a:t>
            </a:r>
          </a:p>
          <a:p>
            <a:pPr lvl="1" algn="just">
              <a:lnSpc>
                <a:spcPct val="110000"/>
              </a:lnSpc>
            </a:pPr>
            <a:endParaRPr lang="en-US" altLang="zh-CN" sz="2000" dirty="0" smtClean="0"/>
          </a:p>
          <a:p>
            <a:pPr lvl="1" algn="just">
              <a:lnSpc>
                <a:spcPct val="110000"/>
              </a:lnSpc>
            </a:pPr>
            <a:endParaRPr lang="en-US" altLang="zh-CN" sz="2000" dirty="0" smtClean="0"/>
          </a:p>
          <a:p>
            <a:pPr lvl="1" algn="just">
              <a:lnSpc>
                <a:spcPct val="110000"/>
              </a:lnSpc>
            </a:pPr>
            <a:endParaRPr lang="en-US" altLang="zh-CN" sz="2000" dirty="0"/>
          </a:p>
          <a:p>
            <a:pPr lvl="1" algn="just">
              <a:lnSpc>
                <a:spcPct val="110000"/>
              </a:lnSpc>
            </a:pPr>
            <a:endParaRPr lang="en-US" altLang="zh-CN" sz="2000" dirty="0" smtClean="0"/>
          </a:p>
          <a:p>
            <a:pPr algn="just">
              <a:lnSpc>
                <a:spcPct val="110000"/>
              </a:lnSpc>
            </a:pPr>
            <a:r>
              <a:rPr lang="en-US" altLang="zh-CN" sz="2400" u="sng" dirty="0" smtClean="0"/>
              <a:t>Multiple </a:t>
            </a:r>
            <a:r>
              <a:rPr lang="en-US" altLang="zh-CN" sz="2400" u="sng" dirty="0"/>
              <a:t>linear regression</a:t>
            </a:r>
            <a:r>
              <a:rPr lang="en-US" altLang="zh-CN" sz="2400" dirty="0"/>
              <a:t>: </a:t>
            </a:r>
            <a:r>
              <a:rPr lang="en-US" altLang="zh-CN" sz="2400" dirty="0" smtClean="0"/>
              <a:t>Involves </a:t>
            </a:r>
            <a:r>
              <a:rPr lang="en-US" altLang="zh-CN" sz="2400" dirty="0"/>
              <a:t>more than one predictor variable</a:t>
            </a:r>
          </a:p>
          <a:p>
            <a:pPr lvl="1" algn="just">
              <a:lnSpc>
                <a:spcPct val="110000"/>
              </a:lnSpc>
            </a:pPr>
            <a:r>
              <a:rPr lang="en-US" altLang="zh-CN" sz="2000" dirty="0"/>
              <a:t>Training data is of the form (</a:t>
            </a:r>
            <a:r>
              <a:rPr lang="en-US" altLang="zh-CN" sz="2000" b="1" dirty="0"/>
              <a:t>X</a:t>
            </a:r>
            <a:r>
              <a:rPr lang="en-US" altLang="zh-CN" sz="2000" b="1" baseline="-25000" dirty="0"/>
              <a:t>1</a:t>
            </a:r>
            <a:r>
              <a:rPr lang="en-US" altLang="zh-CN" sz="2000" dirty="0"/>
              <a:t>, y</a:t>
            </a:r>
            <a:r>
              <a:rPr lang="en-US" altLang="zh-CN" sz="2000" baseline="-25000" dirty="0"/>
              <a:t>1</a:t>
            </a:r>
            <a:r>
              <a:rPr lang="en-US" altLang="zh-CN" sz="2000" dirty="0"/>
              <a:t>), (</a:t>
            </a:r>
            <a:r>
              <a:rPr lang="en-US" altLang="zh-CN" sz="2000" b="1" dirty="0"/>
              <a:t>X</a:t>
            </a:r>
            <a:r>
              <a:rPr lang="en-US" altLang="zh-CN" sz="2000" b="1" baseline="-25000" dirty="0"/>
              <a:t>2</a:t>
            </a:r>
            <a:r>
              <a:rPr lang="en-US" altLang="zh-CN" sz="2000" dirty="0"/>
              <a:t>, y</a:t>
            </a:r>
            <a:r>
              <a:rPr lang="en-US" altLang="zh-CN" sz="2000" baseline="-25000" dirty="0"/>
              <a:t>2</a:t>
            </a:r>
            <a:r>
              <a:rPr lang="en-US" altLang="zh-CN" sz="2000" dirty="0"/>
              <a:t>),…, (</a:t>
            </a:r>
            <a:r>
              <a:rPr lang="en-US" altLang="zh-CN" sz="2000" b="1" dirty="0"/>
              <a:t>X</a:t>
            </a:r>
            <a:r>
              <a:rPr lang="en-US" altLang="zh-CN" sz="2000" b="1" baseline="-25000" dirty="0"/>
              <a:t>|D|</a:t>
            </a:r>
            <a:r>
              <a:rPr lang="en-US" altLang="zh-CN" sz="2000" dirty="0"/>
              <a:t>, </a:t>
            </a:r>
            <a:r>
              <a:rPr lang="en-US" altLang="zh-CN" sz="2000" dirty="0" err="1"/>
              <a:t>y</a:t>
            </a:r>
            <a:r>
              <a:rPr lang="en-US" altLang="zh-CN" sz="2000" baseline="-25000" dirty="0" err="1"/>
              <a:t>|D</a:t>
            </a:r>
            <a:r>
              <a:rPr lang="en-US" altLang="zh-CN" sz="2000" baseline="-25000" dirty="0"/>
              <a:t>|</a:t>
            </a:r>
            <a:r>
              <a:rPr lang="en-US" altLang="zh-CN" sz="2000" dirty="0"/>
              <a:t>) </a:t>
            </a:r>
          </a:p>
          <a:p>
            <a:pPr lvl="1" algn="just">
              <a:lnSpc>
                <a:spcPct val="110000"/>
              </a:lnSpc>
            </a:pPr>
            <a:r>
              <a:rPr lang="en-US" altLang="zh-CN" sz="2000" dirty="0"/>
              <a:t>Ex. For 2-D data, we may have: y = </a:t>
            </a:r>
            <a:r>
              <a:rPr lang="en-US" altLang="zh-CN" sz="2000" dirty="0">
                <a:sym typeface="Symbol" pitchFamily="18" charset="2"/>
              </a:rPr>
              <a:t>w</a:t>
            </a:r>
            <a:r>
              <a:rPr lang="en-US" altLang="zh-CN" sz="2000" baseline="-25000" dirty="0">
                <a:sym typeface="Symbol" pitchFamily="18" charset="2"/>
              </a:rPr>
              <a:t>0</a:t>
            </a:r>
            <a:r>
              <a:rPr lang="en-US" altLang="zh-CN" sz="2000" dirty="0">
                <a:sym typeface="Symbol" pitchFamily="18" charset="2"/>
              </a:rPr>
              <a:t> + w</a:t>
            </a:r>
            <a:r>
              <a:rPr lang="en-US" altLang="zh-CN" sz="2000" baseline="-25000" dirty="0">
                <a:sym typeface="Symbol" pitchFamily="18" charset="2"/>
              </a:rPr>
              <a:t>1</a:t>
            </a:r>
            <a:r>
              <a:rPr lang="en-US" altLang="zh-CN" sz="2000" dirty="0">
                <a:sym typeface="Symbol" pitchFamily="18" charset="2"/>
              </a:rPr>
              <a:t> x</a:t>
            </a:r>
            <a:r>
              <a:rPr lang="en-US" altLang="zh-CN" sz="2000" baseline="-25000" dirty="0">
                <a:sym typeface="Symbol" pitchFamily="18" charset="2"/>
              </a:rPr>
              <a:t>1</a:t>
            </a:r>
            <a:r>
              <a:rPr lang="en-US" altLang="zh-CN" sz="2000" dirty="0">
                <a:sym typeface="Symbol" pitchFamily="18" charset="2"/>
              </a:rPr>
              <a:t>+ w</a:t>
            </a:r>
            <a:r>
              <a:rPr lang="en-US" altLang="zh-CN" sz="2000" baseline="-25000" dirty="0">
                <a:sym typeface="Symbol" pitchFamily="18" charset="2"/>
              </a:rPr>
              <a:t>2</a:t>
            </a:r>
            <a:r>
              <a:rPr lang="en-US" altLang="zh-CN" sz="2000" dirty="0">
                <a:sym typeface="Symbol" pitchFamily="18" charset="2"/>
              </a:rPr>
              <a:t> x</a:t>
            </a:r>
            <a:r>
              <a:rPr lang="en-US" altLang="zh-CN" sz="2000" baseline="-25000" dirty="0">
                <a:sym typeface="Symbol" pitchFamily="18" charset="2"/>
              </a:rPr>
              <a:t>2</a:t>
            </a:r>
            <a:endParaRPr lang="en-US" altLang="zh-CN" sz="2000" dirty="0"/>
          </a:p>
          <a:p>
            <a:pPr lvl="1" algn="just">
              <a:lnSpc>
                <a:spcPct val="110000"/>
              </a:lnSpc>
            </a:pPr>
            <a:r>
              <a:rPr lang="en-US" altLang="zh-CN" sz="2000" dirty="0"/>
              <a:t>Solvable by extension of least square method or using SAS, S-Plus</a:t>
            </a:r>
          </a:p>
          <a:p>
            <a:pPr lvl="1" algn="just">
              <a:lnSpc>
                <a:spcPct val="110000"/>
              </a:lnSpc>
            </a:pPr>
            <a:r>
              <a:rPr lang="en-US" altLang="zh-CN" sz="2000" dirty="0"/>
              <a:t>Many nonlinear functions can be transformed into the above</a:t>
            </a:r>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723709115"/>
              </p:ext>
            </p:extLst>
          </p:nvPr>
        </p:nvGraphicFramePr>
        <p:xfrm>
          <a:off x="1676400" y="3581400"/>
          <a:ext cx="2224088" cy="990600"/>
        </p:xfrm>
        <a:graphic>
          <a:graphicData uri="http://schemas.openxmlformats.org/presentationml/2006/ole">
            <mc:AlternateContent xmlns:mc="http://schemas.openxmlformats.org/markup-compatibility/2006">
              <mc:Choice xmlns:v="urn:schemas-microsoft-com:vml" Requires="v">
                <p:oleObj spid="_x0000_s1198" name="Equation" r:id="rId3" imgW="1600200" imgH="838200" progId="Equation.3">
                  <p:embed/>
                </p:oleObj>
              </mc:Choice>
              <mc:Fallback>
                <p:oleObj name="Equation" r:id="rId3" imgW="1600200" imgH="838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581400"/>
                        <a:ext cx="2224088" cy="990600"/>
                      </a:xfrm>
                      <a:prstGeom prst="rect">
                        <a:avLst/>
                      </a:prstGeom>
                      <a:noFill/>
                      <a:ln>
                        <a:noFill/>
                      </a:ln>
                      <a:effectLs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1249496"/>
              </p:ext>
            </p:extLst>
          </p:nvPr>
        </p:nvGraphicFramePr>
        <p:xfrm>
          <a:off x="4724400" y="3886200"/>
          <a:ext cx="1557338" cy="363538"/>
        </p:xfrm>
        <a:graphic>
          <a:graphicData uri="http://schemas.openxmlformats.org/presentationml/2006/ole">
            <mc:AlternateContent xmlns:mc="http://schemas.openxmlformats.org/markup-compatibility/2006">
              <mc:Choice xmlns:v="urn:schemas-microsoft-com:vml" Requires="v">
                <p:oleObj spid="_x0000_s1199" name="Equation" r:id="rId5" imgW="1231366" imgH="368140" progId="Equation.3">
                  <p:embed/>
                </p:oleObj>
              </mc:Choice>
              <mc:Fallback>
                <p:oleObj name="Equation" r:id="rId5" imgW="1231366" imgH="3681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3886200"/>
                        <a:ext cx="1557338"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32452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Issues </a:t>
            </a:r>
            <a:r>
              <a:rPr lang="en-US" dirty="0" smtClean="0"/>
              <a:t>regarding Models for Analysis</a:t>
            </a:r>
            <a:endParaRPr lang="en-US" dirty="0"/>
          </a:p>
        </p:txBody>
      </p:sp>
      <p:sp>
        <p:nvSpPr>
          <p:cNvPr id="3" name="Content Placeholder 2"/>
          <p:cNvSpPr>
            <a:spLocks noGrp="1"/>
          </p:cNvSpPr>
          <p:nvPr>
            <p:ph idx="1"/>
          </p:nvPr>
        </p:nvSpPr>
        <p:spPr>
          <a:xfrm>
            <a:off x="457200" y="1447800"/>
            <a:ext cx="8229600" cy="4525963"/>
          </a:xfrm>
        </p:spPr>
        <p:txBody>
          <a:bodyPr>
            <a:noAutofit/>
          </a:bodyPr>
          <a:lstStyle/>
          <a:p>
            <a:pPr algn="just"/>
            <a:r>
              <a:rPr lang="en-US" sz="2100" dirty="0" smtClean="0">
                <a:solidFill>
                  <a:srgbClr val="FF0000"/>
                </a:solidFill>
              </a:rPr>
              <a:t>Accuracy</a:t>
            </a:r>
            <a:endParaRPr lang="en-US" sz="2100" dirty="0" smtClean="0"/>
          </a:p>
          <a:p>
            <a:pPr lvl="1" algn="just"/>
            <a:r>
              <a:rPr lang="en-US" sz="2100" dirty="0" smtClean="0"/>
              <a:t>Classifier </a:t>
            </a:r>
            <a:r>
              <a:rPr lang="en-US" sz="2100" dirty="0"/>
              <a:t>accuracy and predictor accuracy</a:t>
            </a:r>
          </a:p>
          <a:p>
            <a:pPr algn="just"/>
            <a:r>
              <a:rPr lang="en-US" sz="2100" dirty="0">
                <a:solidFill>
                  <a:srgbClr val="FF0000"/>
                </a:solidFill>
              </a:rPr>
              <a:t>Speed and scalability</a:t>
            </a:r>
          </a:p>
          <a:p>
            <a:pPr lvl="1" algn="just"/>
            <a:r>
              <a:rPr lang="en-US" sz="2100" dirty="0" smtClean="0"/>
              <a:t>Time to </a:t>
            </a:r>
            <a:r>
              <a:rPr lang="en-US" sz="2100" dirty="0"/>
              <a:t>construct the model (training time)</a:t>
            </a:r>
          </a:p>
          <a:p>
            <a:pPr lvl="1" algn="just"/>
            <a:r>
              <a:rPr lang="en-US" sz="2100" dirty="0" smtClean="0"/>
              <a:t>Time to </a:t>
            </a:r>
            <a:r>
              <a:rPr lang="en-US" sz="2100" dirty="0"/>
              <a:t>use the model (classification/prediction time)</a:t>
            </a:r>
          </a:p>
          <a:p>
            <a:pPr algn="just"/>
            <a:r>
              <a:rPr lang="en-US" sz="2100" dirty="0">
                <a:solidFill>
                  <a:srgbClr val="FF0000"/>
                </a:solidFill>
              </a:rPr>
              <a:t>Robustness</a:t>
            </a:r>
          </a:p>
          <a:p>
            <a:pPr lvl="1" algn="just"/>
            <a:r>
              <a:rPr lang="en-US" sz="2100" dirty="0" smtClean="0"/>
              <a:t>Handling noise </a:t>
            </a:r>
            <a:r>
              <a:rPr lang="en-US" sz="2100" dirty="0"/>
              <a:t>and missing values</a:t>
            </a:r>
          </a:p>
          <a:p>
            <a:pPr algn="just"/>
            <a:r>
              <a:rPr lang="en-US" sz="2100" dirty="0">
                <a:solidFill>
                  <a:srgbClr val="FF0000"/>
                </a:solidFill>
              </a:rPr>
              <a:t>Scalability</a:t>
            </a:r>
          </a:p>
          <a:p>
            <a:pPr lvl="1" algn="just"/>
            <a:r>
              <a:rPr lang="en-US" sz="2100" dirty="0" smtClean="0"/>
              <a:t>Efficiency in </a:t>
            </a:r>
            <a:r>
              <a:rPr lang="en-US" sz="2100" dirty="0"/>
              <a:t>disk-resident databases </a:t>
            </a:r>
          </a:p>
          <a:p>
            <a:pPr algn="just"/>
            <a:r>
              <a:rPr lang="en-US" sz="2100" dirty="0">
                <a:solidFill>
                  <a:srgbClr val="FF0000"/>
                </a:solidFill>
              </a:rPr>
              <a:t>Interpretability</a:t>
            </a:r>
          </a:p>
          <a:p>
            <a:pPr lvl="1" algn="just"/>
            <a:r>
              <a:rPr lang="en-US" sz="2100" dirty="0" smtClean="0"/>
              <a:t>Understanding and </a:t>
            </a:r>
            <a:r>
              <a:rPr lang="en-US" sz="2100" dirty="0"/>
              <a:t>insight provided by the model</a:t>
            </a:r>
          </a:p>
          <a:p>
            <a:pPr algn="just"/>
            <a:r>
              <a:rPr lang="en-US" sz="2100" dirty="0"/>
              <a:t>Other measures, e.g., goodness of rules, such as decision tree size or compactness of classification </a:t>
            </a:r>
            <a:r>
              <a:rPr lang="en-US" sz="2100" dirty="0" smtClean="0"/>
              <a:t>rules.</a:t>
            </a:r>
            <a:endParaRPr lang="en-US" sz="21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2262505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itchFamily="18" charset="0"/>
                <a:cs typeface="Times New Roman" pitchFamily="18" charset="0"/>
              </a:rPr>
              <a:t>IV</a:t>
            </a:r>
            <a:r>
              <a:rPr lang="en-US" sz="4000" dirty="0" smtClean="0"/>
              <a:t> Model Optimization</a:t>
            </a:r>
            <a:endParaRPr lang="en-US" sz="4000" dirty="0"/>
          </a:p>
        </p:txBody>
      </p:sp>
      <p:sp>
        <p:nvSpPr>
          <p:cNvPr id="3" name="Content Placeholder 2"/>
          <p:cNvSpPr>
            <a:spLocks noGrp="1"/>
          </p:cNvSpPr>
          <p:nvPr>
            <p:ph idx="1"/>
          </p:nvPr>
        </p:nvSpPr>
        <p:spPr/>
        <p:txBody>
          <a:bodyPr>
            <a:normAutofit/>
          </a:bodyPr>
          <a:lstStyle/>
          <a:p>
            <a:r>
              <a:rPr lang="en-US" dirty="0" smtClean="0"/>
              <a:t>Tuning model to reduce error</a:t>
            </a:r>
          </a:p>
          <a:p>
            <a:pPr lvl="1"/>
            <a:r>
              <a:rPr lang="en-US" dirty="0" smtClean="0"/>
              <a:t>Models parameter optimization</a:t>
            </a:r>
          </a:p>
          <a:p>
            <a:pPr lvl="2"/>
            <a:r>
              <a:rPr lang="en-US" dirty="0" smtClean="0"/>
              <a:t>Meta-heuristics approaches</a:t>
            </a:r>
          </a:p>
          <a:p>
            <a:pPr lvl="2"/>
            <a:r>
              <a:rPr lang="en-US" dirty="0" smtClean="0"/>
              <a:t>PSO</a:t>
            </a:r>
          </a:p>
          <a:p>
            <a:pPr lvl="2"/>
            <a:r>
              <a:rPr lang="en-US" dirty="0" smtClean="0"/>
              <a:t>GA</a:t>
            </a:r>
          </a:p>
          <a:p>
            <a:pPr lvl="2"/>
            <a:r>
              <a:rPr lang="en-US" dirty="0" smtClean="0"/>
              <a:t>ABC</a:t>
            </a:r>
            <a:r>
              <a:rPr lang="en-US" dirty="0"/>
              <a:t>, </a:t>
            </a:r>
            <a:r>
              <a:rPr lang="en-US" dirty="0" smtClean="0"/>
              <a:t>…</a:t>
            </a:r>
          </a:p>
          <a:p>
            <a:pPr lvl="1"/>
            <a:r>
              <a:rPr lang="en-US" dirty="0" smtClean="0"/>
              <a:t>Validation</a:t>
            </a:r>
            <a:endParaRPr lang="en-US" dirty="0"/>
          </a:p>
          <a:p>
            <a:pPr lvl="2"/>
            <a:r>
              <a:rPr lang="en-US" dirty="0"/>
              <a:t>K-fold cross validation</a:t>
            </a:r>
          </a:p>
          <a:p>
            <a:pPr lvl="2"/>
            <a:r>
              <a:rPr lang="en-US" dirty="0"/>
              <a:t>Monte-</a:t>
            </a:r>
            <a:r>
              <a:rPr lang="en-US" dirty="0" err="1"/>
              <a:t>carlo</a:t>
            </a:r>
            <a:r>
              <a:rPr lang="en-US" dirty="0"/>
              <a:t> </a:t>
            </a:r>
            <a:r>
              <a:rPr lang="en-US" dirty="0" smtClean="0"/>
              <a:t>method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7641234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V </a:t>
            </a:r>
            <a:r>
              <a:rPr lang="en-US" dirty="0" smtClean="0"/>
              <a:t>Performance Evaluation</a:t>
            </a:r>
            <a:endParaRPr lang="en-US" dirty="0"/>
          </a:p>
        </p:txBody>
      </p:sp>
      <p:sp>
        <p:nvSpPr>
          <p:cNvPr id="3" name="Content Placeholder 2"/>
          <p:cNvSpPr>
            <a:spLocks noGrp="1"/>
          </p:cNvSpPr>
          <p:nvPr>
            <p:ph idx="1"/>
          </p:nvPr>
        </p:nvSpPr>
        <p:spPr/>
        <p:txBody>
          <a:bodyPr/>
          <a:lstStyle/>
          <a:p>
            <a:r>
              <a:rPr lang="en-US" dirty="0" smtClean="0"/>
              <a:t>Model verification</a:t>
            </a:r>
          </a:p>
          <a:p>
            <a:r>
              <a:rPr lang="en-US" dirty="0" smtClean="0"/>
              <a:t>Accuracy measures</a:t>
            </a:r>
          </a:p>
          <a:p>
            <a:pPr lvl="1"/>
            <a:r>
              <a:rPr lang="en-US" dirty="0" smtClean="0"/>
              <a:t>MAPE, MAE, RMSE, MSE,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6563906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C709C7"/>
                </a:solidFill>
              </a:rPr>
              <a:t>6. </a:t>
            </a:r>
            <a:r>
              <a:rPr lang="en-US" dirty="0" smtClean="0"/>
              <a:t>Results interpretation</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smtClean="0"/>
              <a:t>The most important step.</a:t>
            </a:r>
          </a:p>
          <a:p>
            <a:pPr algn="just"/>
            <a:r>
              <a:rPr lang="en-US" dirty="0" smtClean="0"/>
              <a:t>First, check:</a:t>
            </a:r>
          </a:p>
          <a:p>
            <a:pPr algn="just"/>
            <a:r>
              <a:rPr lang="en-US" dirty="0"/>
              <a:t>Does it help you with any objections that may have been raised initially? </a:t>
            </a:r>
            <a:endParaRPr lang="en-US" dirty="0" smtClean="0"/>
          </a:p>
          <a:p>
            <a:pPr algn="just"/>
            <a:r>
              <a:rPr lang="en-US" dirty="0" smtClean="0"/>
              <a:t>Are </a:t>
            </a:r>
            <a:r>
              <a:rPr lang="en-US" dirty="0"/>
              <a:t>any of the results limiting, or inconclusive? </a:t>
            </a:r>
            <a:endParaRPr lang="en-US" dirty="0" smtClean="0"/>
          </a:p>
          <a:p>
            <a:pPr algn="just"/>
            <a:r>
              <a:rPr lang="en-US" dirty="0" smtClean="0"/>
              <a:t>If </a:t>
            </a:r>
            <a:r>
              <a:rPr lang="en-US" dirty="0"/>
              <a:t>this is the case</a:t>
            </a:r>
            <a:r>
              <a:rPr lang="en-US" dirty="0" smtClean="0"/>
              <a:t>, </a:t>
            </a:r>
            <a:r>
              <a:rPr lang="en-US" dirty="0"/>
              <a:t>may have to conduct further research. </a:t>
            </a:r>
            <a:endParaRPr lang="en-US" dirty="0" smtClean="0"/>
          </a:p>
          <a:p>
            <a:pPr algn="just"/>
            <a:r>
              <a:rPr lang="en-US" dirty="0" smtClean="0"/>
              <a:t>Have </a:t>
            </a:r>
            <a:r>
              <a:rPr lang="en-US" dirty="0"/>
              <a:t>any new questions been revealed that weren’t obvious before?</a:t>
            </a:r>
            <a:r>
              <a:rPr lang="en-US" dirty="0" smtClean="0"/>
              <a:t> </a:t>
            </a:r>
          </a:p>
          <a:p>
            <a:pPr algn="just"/>
            <a:r>
              <a:rPr lang="en-US" dirty="0" smtClean="0"/>
              <a:t>For </a:t>
            </a:r>
            <a:r>
              <a:rPr lang="en-US" dirty="0"/>
              <a:t>every company to be successful, it needs </a:t>
            </a:r>
            <a:r>
              <a:rPr lang="en-US" dirty="0" smtClean="0"/>
              <a:t>experts </a:t>
            </a:r>
            <a:r>
              <a:rPr lang="en-US" dirty="0"/>
              <a:t>who can </a:t>
            </a:r>
            <a:r>
              <a:rPr lang="en-US" dirty="0" smtClean="0"/>
              <a:t>interpret the analysis results.</a:t>
            </a:r>
            <a:endParaRPr lang="en-US" dirty="0"/>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10038433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8438444"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6096000"/>
            <a:ext cx="33909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72512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0"/>
            <a:ext cx="7886700" cy="1325563"/>
          </a:xfrm>
        </p:spPr>
        <p:txBody>
          <a:bodyPr/>
          <a:lstStyle/>
          <a:p>
            <a:r>
              <a:rPr lang="en-US" dirty="0" smtClean="0"/>
              <a:t>Types of Data Analytics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11848051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defRPr/>
            </a:pPr>
            <a:r>
              <a:rPr lang="en-US" u="sng" dirty="0" smtClean="0">
                <a:ea typeface="+mn-ea"/>
                <a:cs typeface="+mn-cs"/>
              </a:rPr>
              <a:t>Model</a:t>
            </a:r>
            <a:r>
              <a:rPr lang="en-US" dirty="0" smtClean="0">
                <a:ea typeface="+mn-ea"/>
                <a:cs typeface="+mn-cs"/>
              </a:rPr>
              <a:t>: </a:t>
            </a:r>
          </a:p>
          <a:p>
            <a:pPr marL="566928" indent="-457200">
              <a:defRPr/>
            </a:pPr>
            <a:r>
              <a:rPr lang="en-US" dirty="0" smtClean="0">
                <a:ea typeface="+mn-ea"/>
                <a:cs typeface="+mn-cs"/>
              </a:rPr>
              <a:t>An abstraction or representation of a real system, idea, or object</a:t>
            </a:r>
          </a:p>
          <a:p>
            <a:pPr marL="566928" indent="-457200">
              <a:defRPr/>
            </a:pPr>
            <a:r>
              <a:rPr lang="en-US" dirty="0" smtClean="0">
                <a:ea typeface="+mn-ea"/>
                <a:cs typeface="+mn-cs"/>
              </a:rPr>
              <a:t>Captures the most important features</a:t>
            </a:r>
          </a:p>
          <a:p>
            <a:pPr marL="566928" indent="-457200">
              <a:defRPr/>
            </a:pPr>
            <a:r>
              <a:rPr lang="en-US" dirty="0" smtClean="0">
                <a:ea typeface="+mn-ea"/>
                <a:cs typeface="+mn-cs"/>
              </a:rPr>
              <a:t>Can be a </a:t>
            </a:r>
            <a:r>
              <a:rPr lang="en-US" b="1" dirty="0" smtClean="0">
                <a:ea typeface="+mn-ea"/>
                <a:cs typeface="+mn-cs"/>
              </a:rPr>
              <a:t>written or verbal </a:t>
            </a:r>
            <a:r>
              <a:rPr lang="en-US" dirty="0" smtClean="0">
                <a:ea typeface="+mn-ea"/>
                <a:cs typeface="+mn-cs"/>
              </a:rPr>
              <a:t>description, a </a:t>
            </a:r>
            <a:r>
              <a:rPr lang="en-US" b="1" dirty="0" smtClean="0">
                <a:ea typeface="+mn-ea"/>
                <a:cs typeface="+mn-cs"/>
              </a:rPr>
              <a:t>visual display</a:t>
            </a:r>
            <a:r>
              <a:rPr lang="en-US" dirty="0" smtClean="0">
                <a:ea typeface="+mn-ea"/>
                <a:cs typeface="+mn-cs"/>
              </a:rPr>
              <a:t>, a </a:t>
            </a:r>
            <a:r>
              <a:rPr lang="en-US" b="1" dirty="0" smtClean="0">
                <a:ea typeface="+mn-ea"/>
                <a:cs typeface="+mn-cs"/>
              </a:rPr>
              <a:t>mathematical formula</a:t>
            </a:r>
            <a:r>
              <a:rPr lang="en-US" dirty="0" smtClean="0">
                <a:ea typeface="+mn-ea"/>
                <a:cs typeface="+mn-cs"/>
              </a:rPr>
              <a:t>, or a </a:t>
            </a:r>
            <a:r>
              <a:rPr lang="en-US" b="1" dirty="0" smtClean="0">
                <a:ea typeface="+mn-ea"/>
                <a:cs typeface="+mn-cs"/>
              </a:rPr>
              <a:t>spreadsheet</a:t>
            </a:r>
            <a:r>
              <a:rPr lang="en-US" dirty="0" smtClean="0">
                <a:ea typeface="+mn-ea"/>
                <a:cs typeface="+mn-cs"/>
              </a:rPr>
              <a:t> representation </a:t>
            </a:r>
            <a:endParaRPr lang="en-US" dirty="0">
              <a:ea typeface="+mn-ea"/>
              <a:cs typeface="+mn-cs"/>
            </a:endParaRPr>
          </a:p>
        </p:txBody>
      </p:sp>
      <p:sp>
        <p:nvSpPr>
          <p:cNvPr id="5" name="Title 4"/>
          <p:cNvSpPr>
            <a:spLocks noGrp="1"/>
          </p:cNvSpPr>
          <p:nvPr>
            <p:ph type="title"/>
          </p:nvPr>
        </p:nvSpPr>
        <p:spPr/>
        <p:txBody>
          <a:bodyPr>
            <a:normAutofit/>
          </a:bodyPr>
          <a:lstStyle/>
          <a:p>
            <a:pPr>
              <a:defRPr/>
            </a:pPr>
            <a:r>
              <a:rPr lang="en-US" sz="4000" dirty="0"/>
              <a:t>Decision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3028341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6635232" cy="66298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52800" y="3810000"/>
            <a:ext cx="2438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6856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defRPr/>
            </a:pPr>
            <a:r>
              <a:rPr lang="en-US" sz="4000" dirty="0"/>
              <a:t>Decision Models</a:t>
            </a:r>
          </a:p>
        </p:txBody>
      </p:sp>
      <p:pic>
        <p:nvPicPr>
          <p:cNvPr id="51204" name="Picture 2"/>
          <p:cNvPicPr>
            <a:picLocks noChangeAspect="1" noChangeArrowheads="1"/>
          </p:cNvPicPr>
          <p:nvPr/>
        </p:nvPicPr>
        <p:blipFill>
          <a:blip r:embed="rId2"/>
          <a:srcRect/>
          <a:stretch>
            <a:fillRect/>
          </a:stretch>
        </p:blipFill>
        <p:spPr bwMode="auto">
          <a:xfrm>
            <a:off x="1600200" y="1600200"/>
            <a:ext cx="5457825" cy="43624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18501440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66928" indent="-457200">
              <a:defRPr/>
            </a:pPr>
            <a:r>
              <a:rPr lang="en-US" dirty="0" smtClean="0">
                <a:ea typeface="+mn-ea"/>
                <a:cs typeface="+mn-cs"/>
              </a:rPr>
              <a:t>A </a:t>
            </a:r>
            <a:r>
              <a:rPr lang="en-US" u="sng" dirty="0" smtClean="0">
                <a:ea typeface="+mn-ea"/>
                <a:cs typeface="+mn-cs"/>
              </a:rPr>
              <a:t>decision model</a:t>
            </a:r>
            <a:r>
              <a:rPr lang="en-US" dirty="0" smtClean="0">
                <a:ea typeface="+mn-ea"/>
                <a:cs typeface="+mn-cs"/>
              </a:rPr>
              <a:t> is a model used to understand, analyze, or facilitate decision making.</a:t>
            </a:r>
          </a:p>
          <a:p>
            <a:pPr marL="566928" indent="-457200">
              <a:defRPr/>
            </a:pPr>
            <a:r>
              <a:rPr lang="en-US" dirty="0" smtClean="0">
                <a:ea typeface="+mn-ea"/>
                <a:cs typeface="+mn-cs"/>
              </a:rPr>
              <a:t>Types of model </a:t>
            </a:r>
            <a:r>
              <a:rPr lang="en-US" u="sng" dirty="0" smtClean="0">
                <a:ea typeface="+mn-ea"/>
                <a:cs typeface="+mn-cs"/>
              </a:rPr>
              <a:t>input</a:t>
            </a:r>
          </a:p>
          <a:p>
            <a:pPr marL="966978" lvl="1" indent="-457200">
              <a:buFont typeface="Arial" pitchFamily="34" charset="0"/>
              <a:buChar char="•"/>
              <a:defRPr/>
            </a:pPr>
            <a:r>
              <a:rPr lang="en-US" b="1" dirty="0" smtClean="0">
                <a:ea typeface="+mn-ea"/>
                <a:cs typeface="+mn-cs"/>
              </a:rPr>
              <a:t>Data </a:t>
            </a:r>
          </a:p>
          <a:p>
            <a:pPr marL="966978" lvl="1" indent="-457200">
              <a:buFont typeface="Arial" pitchFamily="34" charset="0"/>
              <a:buChar char="•"/>
              <a:defRPr/>
            </a:pPr>
            <a:r>
              <a:rPr lang="en-US" b="1" dirty="0" smtClean="0">
                <a:ea typeface="+mn-ea"/>
                <a:cs typeface="+mn-cs"/>
              </a:rPr>
              <a:t>Uncontrollable variables</a:t>
            </a:r>
            <a:endParaRPr lang="en-US" b="1" dirty="0"/>
          </a:p>
          <a:p>
            <a:pPr marL="966978" lvl="1" indent="-457200">
              <a:buFont typeface="Arial" pitchFamily="34" charset="0"/>
              <a:buChar char="•"/>
              <a:defRPr/>
            </a:pPr>
            <a:r>
              <a:rPr lang="en-US" b="1" dirty="0" smtClean="0">
                <a:ea typeface="+mn-ea"/>
                <a:cs typeface="+mn-cs"/>
              </a:rPr>
              <a:t>Decision variables (controllable).</a:t>
            </a:r>
          </a:p>
        </p:txBody>
      </p:sp>
      <p:sp>
        <p:nvSpPr>
          <p:cNvPr id="5" name="Title 4"/>
          <p:cNvSpPr>
            <a:spLocks noGrp="1"/>
          </p:cNvSpPr>
          <p:nvPr>
            <p:ph type="title"/>
          </p:nvPr>
        </p:nvSpPr>
        <p:spPr/>
        <p:txBody>
          <a:bodyPr>
            <a:normAutofit/>
          </a:bodyPr>
          <a:lstStyle/>
          <a:p>
            <a:pPr>
              <a:defRPr/>
            </a:pPr>
            <a:r>
              <a:rPr lang="en-US" sz="4000" dirty="0"/>
              <a:t>Decision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224642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6800" y="1481138"/>
            <a:ext cx="7391400" cy="1566862"/>
          </a:xfrm>
        </p:spPr>
        <p:txBody>
          <a:bodyPr>
            <a:noAutofit/>
          </a:bodyPr>
          <a:lstStyle/>
          <a:p>
            <a:pPr marL="566928" indent="-457200" algn="just">
              <a:defRPr/>
            </a:pPr>
            <a:r>
              <a:rPr lang="en-US" sz="2800" b="1" u="sng" dirty="0" smtClean="0">
                <a:ea typeface="+mn-ea"/>
                <a:cs typeface="+mn-cs"/>
              </a:rPr>
              <a:t>Descriptive Decision Models</a:t>
            </a:r>
          </a:p>
          <a:p>
            <a:pPr marL="566928" indent="-457200" algn="just">
              <a:defRPr/>
            </a:pPr>
            <a:r>
              <a:rPr lang="en-US" sz="2800" dirty="0" smtClean="0">
                <a:ea typeface="+mn-ea"/>
                <a:cs typeface="+mn-cs"/>
              </a:rPr>
              <a:t>Simply tell “what is” and describe relationships.</a:t>
            </a:r>
          </a:p>
          <a:p>
            <a:pPr marL="566928" indent="-457200" algn="just">
              <a:defRPr/>
            </a:pPr>
            <a:r>
              <a:rPr lang="en-US" sz="2800" dirty="0" smtClean="0">
                <a:ea typeface="+mn-ea"/>
                <a:cs typeface="+mn-cs"/>
              </a:rPr>
              <a:t>Do not tell managers what to do.</a:t>
            </a:r>
          </a:p>
        </p:txBody>
      </p:sp>
      <p:sp>
        <p:nvSpPr>
          <p:cNvPr id="5" name="Title 4"/>
          <p:cNvSpPr>
            <a:spLocks noGrp="1"/>
          </p:cNvSpPr>
          <p:nvPr>
            <p:ph type="title"/>
          </p:nvPr>
        </p:nvSpPr>
        <p:spPr>
          <a:xfrm>
            <a:off x="1567543" y="152400"/>
            <a:ext cx="6172200" cy="1143000"/>
          </a:xfrm>
        </p:spPr>
        <p:txBody>
          <a:bodyPr>
            <a:normAutofit/>
          </a:bodyPr>
          <a:lstStyle/>
          <a:p>
            <a:pPr>
              <a:defRPr/>
            </a:pPr>
            <a:r>
              <a:rPr lang="en-US" sz="4000" dirty="0"/>
              <a:t>Decision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8795837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1"/>
          <p:cNvSpPr txBox="1">
            <a:spLocks noChangeArrowheads="1"/>
          </p:cNvSpPr>
          <p:nvPr/>
        </p:nvSpPr>
        <p:spPr bwMode="auto">
          <a:xfrm>
            <a:off x="1714500" y="231777"/>
            <a:ext cx="548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4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defRPr/>
            </a:pPr>
            <a:r>
              <a:rPr lang="en-US" altLang="en-US" sz="4000" dirty="0">
                <a:latin typeface="+mj-lt"/>
                <a:ea typeface="MS PGothic" panose="020B0600070205080204" pitchFamily="34" charset="-128"/>
              </a:rPr>
              <a:t>Descriptive Analytics</a:t>
            </a:r>
          </a:p>
        </p:txBody>
      </p:sp>
      <p:pic>
        <p:nvPicPr>
          <p:cNvPr id="31747" name="Picture 2" descr="dashboard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576515"/>
            <a:ext cx="1843088"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3" descr="data visualization.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4572002"/>
            <a:ext cx="18859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4" descr="Olap report.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71651" y="2747965"/>
            <a:ext cx="2264569"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5"/>
          <p:cNvSpPr txBox="1">
            <a:spLocks noChangeArrowheads="1"/>
          </p:cNvSpPr>
          <p:nvPr/>
        </p:nvSpPr>
        <p:spPr bwMode="auto">
          <a:xfrm>
            <a:off x="3943350" y="4648200"/>
            <a:ext cx="4400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4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3200" i="1">
                <a:solidFill>
                  <a:srgbClr val="993300"/>
                </a:solidFill>
                <a:ea typeface="MS PGothic" panose="020B0600070205080204" pitchFamily="34" charset="-128"/>
              </a:rPr>
              <a:t>What has occurred? </a:t>
            </a:r>
          </a:p>
        </p:txBody>
      </p:sp>
      <p:sp>
        <p:nvSpPr>
          <p:cNvPr id="31751" name="TextBox 1"/>
          <p:cNvSpPr txBox="1">
            <a:spLocks noChangeArrowheads="1"/>
          </p:cNvSpPr>
          <p:nvPr/>
        </p:nvSpPr>
        <p:spPr bwMode="auto">
          <a:xfrm>
            <a:off x="3800475" y="5156202"/>
            <a:ext cx="42005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dirty="0">
                <a:ea typeface="MS PGothic" panose="020B0600070205080204" pitchFamily="34" charset="-128"/>
              </a:rPr>
              <a:t>Descriptive analytics, such as data visualization, is important in helping users interpret the output from predictive and predictive analytics.</a:t>
            </a:r>
            <a:endParaRPr lang="en-US" altLang="en-US" dirty="0"/>
          </a:p>
        </p:txBody>
      </p:sp>
      <p:sp>
        <p:nvSpPr>
          <p:cNvPr id="31752" name="Rectangle 2"/>
          <p:cNvSpPr>
            <a:spLocks noChangeArrowheads="1"/>
          </p:cNvSpPr>
          <p:nvPr/>
        </p:nvSpPr>
        <p:spPr bwMode="auto">
          <a:xfrm>
            <a:off x="1428749" y="1114961"/>
            <a:ext cx="70040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Arial" panose="020B0604020202020204" pitchFamily="34" charset="0"/>
              <a:buChar char="•"/>
            </a:pPr>
            <a:r>
              <a:rPr lang="en-US" altLang="en-US" sz="2000" dirty="0">
                <a:ea typeface="MS PGothic" panose="020B0600070205080204" pitchFamily="34" charset="-128"/>
              </a:rPr>
              <a:t>Descriptive analytics, such as reporting/OLAP, dashboards, and data visualization, have been widely used for some time.  </a:t>
            </a:r>
          </a:p>
          <a:p>
            <a:pPr algn="just">
              <a:buFont typeface="Arial" panose="020B0604020202020204" pitchFamily="34" charset="0"/>
              <a:buChar char="•"/>
            </a:pPr>
            <a:r>
              <a:rPr lang="en-US" altLang="en-US" sz="2000" dirty="0">
                <a:ea typeface="MS PGothic" panose="020B0600070205080204" pitchFamily="34" charset="-128"/>
              </a:rPr>
              <a:t>They</a:t>
            </a:r>
            <a:r>
              <a:rPr lang="en-US" altLang="en-US" dirty="0">
                <a:ea typeface="MS PGothic" panose="020B0600070205080204" pitchFamily="34" charset="-128"/>
              </a:rPr>
              <a:t> </a:t>
            </a:r>
            <a:r>
              <a:rPr lang="en-US" altLang="en-US" sz="2000" dirty="0">
                <a:ea typeface="MS PGothic" panose="020B0600070205080204" pitchFamily="34" charset="-128"/>
              </a:rPr>
              <a:t>are the core of traditional BI.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15304522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Content Placeholder 1"/>
          <p:cNvSpPr>
            <a:spLocks noGrp="1"/>
          </p:cNvSpPr>
          <p:nvPr>
            <p:ph idx="1"/>
          </p:nvPr>
        </p:nvSpPr>
        <p:spPr/>
        <p:txBody>
          <a:bodyPr/>
          <a:lstStyle/>
          <a:p>
            <a:pPr eaLnBrk="1" hangingPunct="1"/>
            <a:r>
              <a:rPr lang="en-US" b="1" dirty="0" smtClean="0"/>
              <a:t>Predictive Decision </a:t>
            </a:r>
            <a:r>
              <a:rPr lang="en-US" dirty="0" smtClean="0"/>
              <a:t>Models often incorporate uncertainty to help managers </a:t>
            </a:r>
            <a:r>
              <a:rPr lang="en-US" b="1" dirty="0" smtClean="0"/>
              <a:t>analyze risk</a:t>
            </a:r>
            <a:r>
              <a:rPr lang="en-US" dirty="0" smtClean="0"/>
              <a:t>.</a:t>
            </a:r>
          </a:p>
          <a:p>
            <a:pPr eaLnBrk="1" hangingPunct="1"/>
            <a:r>
              <a:rPr lang="en-US" dirty="0" smtClean="0"/>
              <a:t>Aim to predict what will happen in the future.</a:t>
            </a:r>
          </a:p>
          <a:p>
            <a:pPr eaLnBrk="1" hangingPunct="1"/>
            <a:r>
              <a:rPr lang="en-US" u="sng" dirty="0" smtClean="0"/>
              <a:t>Uncertainty</a:t>
            </a:r>
            <a:r>
              <a:rPr lang="en-US" dirty="0" smtClean="0"/>
              <a:t> is imperfect knowledge of what will happen in the future.</a:t>
            </a:r>
          </a:p>
          <a:p>
            <a:pPr eaLnBrk="1" hangingPunct="1"/>
            <a:r>
              <a:rPr lang="en-US" u="sng" dirty="0" smtClean="0"/>
              <a:t>Risk</a:t>
            </a:r>
            <a:r>
              <a:rPr lang="en-US" dirty="0" smtClean="0"/>
              <a:t> is associated with the consequences of what actually happens.</a:t>
            </a:r>
          </a:p>
        </p:txBody>
      </p:sp>
      <p:sp>
        <p:nvSpPr>
          <p:cNvPr id="5" name="Title 4"/>
          <p:cNvSpPr>
            <a:spLocks noGrp="1"/>
          </p:cNvSpPr>
          <p:nvPr>
            <p:ph type="title"/>
          </p:nvPr>
        </p:nvSpPr>
        <p:spPr/>
        <p:txBody>
          <a:bodyPr>
            <a:normAutofit/>
          </a:bodyPr>
          <a:lstStyle/>
          <a:p>
            <a:pPr>
              <a:defRPr/>
            </a:pPr>
            <a:r>
              <a:rPr lang="en-US" dirty="0"/>
              <a:t>Decision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0036241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1"/>
          <p:cNvSpPr txBox="1">
            <a:spLocks noChangeArrowheads="1"/>
          </p:cNvSpPr>
          <p:nvPr/>
        </p:nvSpPr>
        <p:spPr bwMode="auto">
          <a:xfrm>
            <a:off x="1885950" y="217488"/>
            <a:ext cx="51435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4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defRPr/>
            </a:pPr>
            <a:r>
              <a:rPr lang="en-US" altLang="en-US" sz="4000" dirty="0">
                <a:latin typeface="+mj-lt"/>
                <a:ea typeface="MS PGothic" panose="020B0600070205080204" pitchFamily="34" charset="-128"/>
              </a:rPr>
              <a:t>Predictive Analytics</a:t>
            </a:r>
          </a:p>
        </p:txBody>
      </p:sp>
      <p:pic>
        <p:nvPicPr>
          <p:cNvPr id="33795" name="Picture 2" descr="sas enterprise miner.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1684" y="2057400"/>
            <a:ext cx="2472716" cy="279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3" descr="regression lin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200910"/>
            <a:ext cx="2694262" cy="253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4"/>
          <p:cNvSpPr txBox="1">
            <a:spLocks noChangeArrowheads="1"/>
          </p:cNvSpPr>
          <p:nvPr/>
        </p:nvSpPr>
        <p:spPr bwMode="auto">
          <a:xfrm>
            <a:off x="609600" y="4735512"/>
            <a:ext cx="31432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4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i="1" dirty="0">
                <a:solidFill>
                  <a:srgbClr val="993300"/>
                </a:solidFill>
                <a:ea typeface="MS PGothic" panose="020B0600070205080204" pitchFamily="34" charset="-128"/>
              </a:rPr>
              <a:t>What will occur? </a:t>
            </a:r>
          </a:p>
        </p:txBody>
      </p:sp>
      <p:sp>
        <p:nvSpPr>
          <p:cNvPr id="33798" name="TextBox 2"/>
          <p:cNvSpPr txBox="1">
            <a:spLocks noChangeArrowheads="1"/>
          </p:cNvSpPr>
          <p:nvPr/>
        </p:nvSpPr>
        <p:spPr bwMode="auto">
          <a:xfrm>
            <a:off x="304800" y="5385137"/>
            <a:ext cx="8534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085850" indent="-3429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Arial" panose="020B0604020202020204" pitchFamily="34" charset="0"/>
              <a:buChar char="•"/>
            </a:pPr>
            <a:r>
              <a:rPr lang="en-US" altLang="en-US" sz="2000" b="1" dirty="0">
                <a:ea typeface="MS PGothic" panose="020B0600070205080204" pitchFamily="34" charset="-128"/>
              </a:rPr>
              <a:t>Marketing is the target for many predictive analytics applications</a:t>
            </a:r>
            <a:r>
              <a:rPr lang="en-US" altLang="en-US" sz="2000" dirty="0">
                <a:ea typeface="MS PGothic" panose="020B0600070205080204" pitchFamily="34" charset="-128"/>
              </a:rPr>
              <a:t>.  </a:t>
            </a:r>
          </a:p>
          <a:p>
            <a:pPr algn="just">
              <a:buFont typeface="Arial" panose="020B0604020202020204" pitchFamily="34" charset="0"/>
              <a:buChar char="•"/>
            </a:pPr>
            <a:r>
              <a:rPr lang="en-US" altLang="en-US" sz="2000" dirty="0">
                <a:ea typeface="MS PGothic" panose="020B0600070205080204" pitchFamily="34" charset="-128"/>
              </a:rPr>
              <a:t>Descriptive analytics, such as data visualization, is important in helping users interpret the output from predictive and prescriptive analytics.  </a:t>
            </a:r>
          </a:p>
        </p:txBody>
      </p:sp>
      <p:sp>
        <p:nvSpPr>
          <p:cNvPr id="34823" name="Rectangle 1"/>
          <p:cNvSpPr>
            <a:spLocks noChangeArrowheads="1"/>
          </p:cNvSpPr>
          <p:nvPr/>
        </p:nvSpPr>
        <p:spPr bwMode="auto">
          <a:xfrm>
            <a:off x="152400" y="1161871"/>
            <a:ext cx="8839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a:buFont typeface="Arial" panose="020B0604020202020204" pitchFamily="34" charset="0"/>
              <a:buChar char="•"/>
              <a:defRPr/>
            </a:pPr>
            <a:r>
              <a:rPr lang="en-US" altLang="en-US" dirty="0">
                <a:ea typeface="MS PGothic" panose="020B0600070205080204" pitchFamily="34" charset="-128"/>
              </a:rPr>
              <a:t>Algorithms for predictive analytics, such as </a:t>
            </a:r>
            <a:r>
              <a:rPr lang="en-US" altLang="en-US" b="1" dirty="0">
                <a:ea typeface="MS PGothic" panose="020B0600070205080204" pitchFamily="34" charset="-128"/>
              </a:rPr>
              <a:t>regression analysis, machine learning, </a:t>
            </a:r>
            <a:r>
              <a:rPr lang="en-US" altLang="en-US" b="1" dirty="0" smtClean="0">
                <a:ea typeface="MS PGothic" panose="020B0600070205080204" pitchFamily="34" charset="-128"/>
              </a:rPr>
              <a:t>and artificial </a:t>
            </a:r>
            <a:r>
              <a:rPr lang="en-US" altLang="en-US" b="1" dirty="0">
                <a:ea typeface="MS PGothic" panose="020B0600070205080204" pitchFamily="34" charset="-128"/>
              </a:rPr>
              <a:t>neural networks, </a:t>
            </a:r>
            <a:r>
              <a:rPr lang="en-US" altLang="en-US" dirty="0">
                <a:ea typeface="MS PGothic" panose="020B0600070205080204" pitchFamily="34" charset="-128"/>
              </a:rPr>
              <a:t>have also been around for some time. </a:t>
            </a:r>
          </a:p>
          <a:p>
            <a:pPr marL="342900" indent="-342900" algn="just">
              <a:buFont typeface="Arial" panose="020B0604020202020204" pitchFamily="34" charset="0"/>
              <a:buChar char="•"/>
              <a:defRPr/>
            </a:pPr>
            <a:r>
              <a:rPr lang="en-US" altLang="en-US" dirty="0">
                <a:ea typeface="MS PGothic" panose="020B0600070205080204" pitchFamily="34" charset="-128"/>
              </a:rPr>
              <a:t>Prescriptive analytics are often referred to as advanced analytics.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pic>
        <p:nvPicPr>
          <p:cNvPr id="17410" name="Picture 2" descr="Image result for classification bound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172" y="2412999"/>
            <a:ext cx="2876828" cy="208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7962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Content Placeholder 1"/>
          <p:cNvSpPr>
            <a:spLocks noGrp="1"/>
          </p:cNvSpPr>
          <p:nvPr>
            <p:ph idx="1"/>
          </p:nvPr>
        </p:nvSpPr>
        <p:spPr>
          <a:xfrm>
            <a:off x="685800" y="1219202"/>
            <a:ext cx="8077200" cy="4525963"/>
          </a:xfrm>
        </p:spPr>
        <p:txBody>
          <a:bodyPr/>
          <a:lstStyle/>
          <a:p>
            <a:pPr marL="109728" indent="0">
              <a:buNone/>
              <a:defRPr/>
            </a:pPr>
            <a:r>
              <a:rPr lang="en-US" u="sng" dirty="0" smtClean="0"/>
              <a:t>A Linear Demand Prediction Model</a:t>
            </a:r>
          </a:p>
          <a:p>
            <a:pPr marL="109538" indent="0">
              <a:buNone/>
            </a:pPr>
            <a:r>
              <a:rPr lang="en-US" dirty="0" smtClean="0"/>
              <a:t>As price increases, demand falls.</a:t>
            </a:r>
          </a:p>
        </p:txBody>
      </p:sp>
      <p:sp>
        <p:nvSpPr>
          <p:cNvPr id="5" name="Title 4"/>
          <p:cNvSpPr>
            <a:spLocks noGrp="1"/>
          </p:cNvSpPr>
          <p:nvPr>
            <p:ph type="title"/>
          </p:nvPr>
        </p:nvSpPr>
        <p:spPr>
          <a:xfrm>
            <a:off x="1485900" y="274638"/>
            <a:ext cx="5886450" cy="706090"/>
          </a:xfrm>
        </p:spPr>
        <p:txBody>
          <a:bodyPr>
            <a:normAutofit/>
          </a:bodyPr>
          <a:lstStyle/>
          <a:p>
            <a:pPr>
              <a:defRPr/>
            </a:pPr>
            <a:r>
              <a:rPr lang="en-US" sz="4000" dirty="0"/>
              <a:t>Decision Models</a:t>
            </a:r>
          </a:p>
        </p:txBody>
      </p:sp>
      <p:pic>
        <p:nvPicPr>
          <p:cNvPr id="59395" name="Picture 2"/>
          <p:cNvPicPr>
            <a:picLocks noChangeAspect="1" noChangeArrowheads="1"/>
          </p:cNvPicPr>
          <p:nvPr/>
        </p:nvPicPr>
        <p:blipFill>
          <a:blip r:embed="rId2"/>
          <a:srcRect/>
          <a:stretch>
            <a:fillRect/>
          </a:stretch>
        </p:blipFill>
        <p:spPr bwMode="auto">
          <a:xfrm>
            <a:off x="2060040" y="3048000"/>
            <a:ext cx="4286250" cy="34067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24659965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Content Placeholder 1"/>
          <p:cNvSpPr>
            <a:spLocks noGrp="1"/>
          </p:cNvSpPr>
          <p:nvPr>
            <p:ph idx="1"/>
          </p:nvPr>
        </p:nvSpPr>
        <p:spPr>
          <a:xfrm>
            <a:off x="914400" y="1341437"/>
            <a:ext cx="7391400" cy="4525963"/>
          </a:xfrm>
        </p:spPr>
        <p:txBody>
          <a:bodyPr/>
          <a:lstStyle/>
          <a:p>
            <a:pPr marL="109538" indent="0" algn="just">
              <a:buNone/>
            </a:pPr>
            <a:r>
              <a:rPr lang="en-US" sz="2600" u="sng" dirty="0" smtClean="0"/>
              <a:t>A </a:t>
            </a:r>
            <a:r>
              <a:rPr lang="en-US" sz="2600" u="sng" dirty="0"/>
              <a:t>Nonlinear Demand Prediction Model</a:t>
            </a:r>
          </a:p>
          <a:p>
            <a:pPr marL="109538" indent="0" algn="just">
              <a:buNone/>
            </a:pPr>
            <a:r>
              <a:rPr lang="en-US" sz="2600" dirty="0"/>
              <a:t>Assumes price elasticity (constant ratio of % change in demand to % change in price)</a:t>
            </a:r>
          </a:p>
        </p:txBody>
      </p:sp>
      <p:sp>
        <p:nvSpPr>
          <p:cNvPr id="5" name="Title 4"/>
          <p:cNvSpPr>
            <a:spLocks noGrp="1"/>
          </p:cNvSpPr>
          <p:nvPr>
            <p:ph type="title"/>
          </p:nvPr>
        </p:nvSpPr>
        <p:spPr/>
        <p:txBody>
          <a:bodyPr>
            <a:normAutofit/>
          </a:bodyPr>
          <a:lstStyle/>
          <a:p>
            <a:pPr>
              <a:defRPr/>
            </a:pPr>
            <a:r>
              <a:rPr lang="en-US" sz="4000" dirty="0"/>
              <a:t>Decision Models</a:t>
            </a:r>
          </a:p>
        </p:txBody>
      </p:sp>
      <p:pic>
        <p:nvPicPr>
          <p:cNvPr id="60421" name="Picture 2"/>
          <p:cNvPicPr>
            <a:picLocks noChangeAspect="1" noChangeArrowheads="1"/>
          </p:cNvPicPr>
          <p:nvPr/>
        </p:nvPicPr>
        <p:blipFill>
          <a:blip r:embed="rId2"/>
          <a:srcRect/>
          <a:stretch>
            <a:fillRect/>
          </a:stretch>
        </p:blipFill>
        <p:spPr bwMode="auto">
          <a:xfrm>
            <a:off x="2400300" y="2852737"/>
            <a:ext cx="4286250" cy="3471863"/>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9904137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452628">
              <a:defRPr/>
            </a:pPr>
            <a:r>
              <a:rPr lang="en-US" sz="2400" b="1" u="sng" dirty="0" smtClean="0">
                <a:ea typeface="+mn-ea"/>
                <a:cs typeface="+mn-cs"/>
              </a:rPr>
              <a:t>Prescriptive Decision Models</a:t>
            </a:r>
            <a:r>
              <a:rPr lang="en-US" sz="2400" b="1" dirty="0" smtClean="0">
                <a:ea typeface="+mn-ea"/>
                <a:cs typeface="+mn-cs"/>
              </a:rPr>
              <a:t> </a:t>
            </a:r>
            <a:r>
              <a:rPr lang="en-US" sz="2400" dirty="0" smtClean="0">
                <a:ea typeface="+mn-ea"/>
                <a:cs typeface="+mn-cs"/>
              </a:rPr>
              <a:t>help decision makers identify the best solution.</a:t>
            </a:r>
          </a:p>
          <a:p>
            <a:pPr marL="452628">
              <a:defRPr/>
            </a:pPr>
            <a:r>
              <a:rPr lang="en-US" sz="2400" u="sng" dirty="0" smtClean="0">
                <a:ea typeface="+mn-ea"/>
                <a:cs typeface="+mn-cs"/>
              </a:rPr>
              <a:t>Optimization</a:t>
            </a:r>
            <a:r>
              <a:rPr lang="en-US" sz="2400" dirty="0" smtClean="0">
                <a:ea typeface="+mn-ea"/>
                <a:cs typeface="+mn-cs"/>
              </a:rPr>
              <a:t> - finding values of decision variables that minimize (or maximize) something such as cost (or profit).</a:t>
            </a:r>
          </a:p>
          <a:p>
            <a:pPr marL="452628">
              <a:defRPr/>
            </a:pPr>
            <a:r>
              <a:rPr lang="en-US" sz="2400" u="sng" dirty="0" smtClean="0">
                <a:ea typeface="+mn-ea"/>
                <a:cs typeface="+mn-cs"/>
              </a:rPr>
              <a:t>Objective function</a:t>
            </a:r>
            <a:r>
              <a:rPr lang="en-US" sz="2400" b="1" dirty="0">
                <a:ea typeface="+mn-ea"/>
                <a:cs typeface="+mn-cs"/>
              </a:rPr>
              <a:t> </a:t>
            </a:r>
            <a:r>
              <a:rPr lang="en-US" sz="2400" dirty="0" smtClean="0">
                <a:ea typeface="+mn-ea"/>
                <a:cs typeface="+mn-cs"/>
              </a:rPr>
              <a:t>- the equation that minimizes (or maximizes) the quantity of interest.</a:t>
            </a:r>
          </a:p>
          <a:p>
            <a:pPr marL="452628">
              <a:defRPr/>
            </a:pPr>
            <a:r>
              <a:rPr lang="en-US" sz="2400" u="sng" dirty="0" smtClean="0">
                <a:ea typeface="+mn-ea"/>
                <a:cs typeface="+mn-cs"/>
              </a:rPr>
              <a:t>Constraints</a:t>
            </a:r>
            <a:r>
              <a:rPr lang="en-US" sz="2400" dirty="0" smtClean="0">
                <a:ea typeface="+mn-ea"/>
                <a:cs typeface="+mn-cs"/>
              </a:rPr>
              <a:t> - limitations or restrictions.</a:t>
            </a:r>
          </a:p>
          <a:p>
            <a:pPr marL="452628">
              <a:defRPr/>
            </a:pPr>
            <a:r>
              <a:rPr lang="en-US" sz="2400" u="sng" dirty="0" smtClean="0">
                <a:ea typeface="+mn-ea"/>
                <a:cs typeface="+mn-cs"/>
              </a:rPr>
              <a:t>Optimal solution</a:t>
            </a:r>
            <a:r>
              <a:rPr lang="en-US" sz="2400" dirty="0" smtClean="0">
                <a:ea typeface="+mn-ea"/>
                <a:cs typeface="+mn-cs"/>
              </a:rPr>
              <a:t> - values of the decision variables at the minimum (or maximum) point.</a:t>
            </a:r>
            <a:endParaRPr lang="en-US" sz="2400" dirty="0">
              <a:ea typeface="+mn-ea"/>
              <a:cs typeface="+mn-cs"/>
            </a:endParaRPr>
          </a:p>
        </p:txBody>
      </p:sp>
      <p:sp>
        <p:nvSpPr>
          <p:cNvPr id="5" name="Title 4"/>
          <p:cNvSpPr>
            <a:spLocks noGrp="1"/>
          </p:cNvSpPr>
          <p:nvPr>
            <p:ph type="title"/>
          </p:nvPr>
        </p:nvSpPr>
        <p:spPr/>
        <p:txBody>
          <a:bodyPr>
            <a:normAutofit/>
          </a:bodyPr>
          <a:lstStyle/>
          <a:p>
            <a:pPr>
              <a:defRPr/>
            </a:pPr>
            <a:r>
              <a:rPr lang="en-US" sz="4000" dirty="0"/>
              <a:t>Decision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8906761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2"/>
          <p:cNvSpPr txBox="1">
            <a:spLocks noChangeArrowheads="1"/>
          </p:cNvSpPr>
          <p:nvPr/>
        </p:nvSpPr>
        <p:spPr bwMode="auto">
          <a:xfrm>
            <a:off x="1828800" y="130314"/>
            <a:ext cx="51435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4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defRPr/>
            </a:pPr>
            <a:r>
              <a:rPr lang="en-US" altLang="en-US" sz="4000" dirty="0">
                <a:latin typeface="+mj-lt"/>
                <a:ea typeface="MS PGothic" panose="020B0600070205080204" pitchFamily="34" charset="-128"/>
              </a:rPr>
              <a:t>Prescriptive Analytics</a:t>
            </a:r>
          </a:p>
        </p:txBody>
      </p:sp>
      <p:pic>
        <p:nvPicPr>
          <p:cNvPr id="35843" name="Picture 3" descr="Linear programming.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134863"/>
            <a:ext cx="2286000" cy="2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 descr="linear programming 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057400"/>
            <a:ext cx="2457450" cy="244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Box 6"/>
          <p:cNvSpPr txBox="1">
            <a:spLocks noChangeArrowheads="1"/>
          </p:cNvSpPr>
          <p:nvPr/>
        </p:nvSpPr>
        <p:spPr bwMode="auto">
          <a:xfrm>
            <a:off x="488950" y="4632612"/>
            <a:ext cx="44767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4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i="1" dirty="0">
                <a:solidFill>
                  <a:srgbClr val="993300"/>
                </a:solidFill>
                <a:ea typeface="MS PGothic" panose="020B0600070205080204" pitchFamily="34" charset="-128"/>
              </a:rPr>
              <a:t>What should occur? </a:t>
            </a:r>
          </a:p>
        </p:txBody>
      </p:sp>
      <p:sp>
        <p:nvSpPr>
          <p:cNvPr id="35846" name="TextBox 1"/>
          <p:cNvSpPr txBox="1">
            <a:spLocks noChangeArrowheads="1"/>
          </p:cNvSpPr>
          <p:nvPr/>
        </p:nvSpPr>
        <p:spPr bwMode="auto">
          <a:xfrm>
            <a:off x="139700" y="5181600"/>
            <a:ext cx="89281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Arial" panose="020B0604020202020204" pitchFamily="34" charset="0"/>
              <a:buChar char="•"/>
            </a:pPr>
            <a:r>
              <a:rPr lang="en-US" altLang="en-US" dirty="0">
                <a:ea typeface="MS PGothic" panose="020B0600070205080204" pitchFamily="34" charset="-128"/>
              </a:rPr>
              <a:t>For example, the use of mathematical programming for revenue management is common for organizations that have “perishable” goods (e.g., rental cars, hotel rooms, airline seats).  </a:t>
            </a:r>
          </a:p>
          <a:p>
            <a:pPr algn="just">
              <a:buFont typeface="Arial" panose="020B0604020202020204" pitchFamily="34" charset="0"/>
              <a:buChar char="•"/>
            </a:pPr>
            <a:r>
              <a:rPr lang="en-US" altLang="en-US" dirty="0">
                <a:ea typeface="MS PGothic" panose="020B0600070205080204" pitchFamily="34" charset="-128"/>
              </a:rPr>
              <a:t>Harrah’s has been using revenue management for hotel room pricing for some time</a:t>
            </a:r>
            <a:r>
              <a:rPr lang="en-US" altLang="en-US" dirty="0" smtClean="0">
                <a:ea typeface="MS PGothic" panose="020B0600070205080204" pitchFamily="34" charset="-128"/>
              </a:rPr>
              <a:t>.</a:t>
            </a:r>
            <a:endParaRPr lang="en-US" altLang="en-US" dirty="0">
              <a:ea typeface="MS PGothic" panose="020B0600070205080204" pitchFamily="34" charset="-128"/>
            </a:endParaRPr>
          </a:p>
        </p:txBody>
      </p:sp>
      <p:sp>
        <p:nvSpPr>
          <p:cNvPr id="35847" name="Rectangle 2"/>
          <p:cNvSpPr>
            <a:spLocks noChangeArrowheads="1"/>
          </p:cNvSpPr>
          <p:nvPr/>
        </p:nvSpPr>
        <p:spPr bwMode="auto">
          <a:xfrm>
            <a:off x="190500" y="965537"/>
            <a:ext cx="85724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Arial" panose="020B0604020202020204" pitchFamily="34" charset="0"/>
              <a:buChar char="•"/>
            </a:pPr>
            <a:r>
              <a:rPr lang="en-US" altLang="en-US" sz="2000" dirty="0">
                <a:ea typeface="MS PGothic" panose="020B0600070205080204" pitchFamily="34" charset="-128"/>
              </a:rPr>
              <a:t>Prescriptive analytics are often referred to as advanced </a:t>
            </a:r>
            <a:r>
              <a:rPr lang="en-US" altLang="en-US" sz="2000" dirty="0" smtClean="0">
                <a:ea typeface="MS PGothic" panose="020B0600070205080204" pitchFamily="34" charset="-128"/>
              </a:rPr>
              <a:t>analytics.</a:t>
            </a:r>
          </a:p>
          <a:p>
            <a:pPr algn="just">
              <a:buFont typeface="Arial" panose="020B0604020202020204" pitchFamily="34" charset="0"/>
              <a:buChar char="•"/>
            </a:pPr>
            <a:r>
              <a:rPr lang="en-US" altLang="en-US" sz="2000" dirty="0" smtClean="0">
                <a:ea typeface="MS PGothic" panose="020B0600070205080204" pitchFamily="34" charset="-128"/>
              </a:rPr>
              <a:t>Regression </a:t>
            </a:r>
            <a:r>
              <a:rPr lang="en-US" altLang="en-US" sz="2000" dirty="0">
                <a:ea typeface="MS PGothic" panose="020B0600070205080204" pitchFamily="34" charset="-128"/>
              </a:rPr>
              <a:t>analysis, machine learning, and neural </a:t>
            </a:r>
            <a:r>
              <a:rPr lang="en-US" altLang="en-US" sz="2000" dirty="0" smtClean="0">
                <a:ea typeface="MS PGothic" panose="020B0600070205080204" pitchFamily="34" charset="-128"/>
              </a:rPr>
              <a:t>networks</a:t>
            </a:r>
          </a:p>
          <a:p>
            <a:pPr algn="just">
              <a:buFont typeface="Arial" panose="020B0604020202020204" pitchFamily="34" charset="0"/>
              <a:buChar char="•"/>
            </a:pPr>
            <a:r>
              <a:rPr lang="en-US" altLang="en-US" sz="2000" dirty="0" smtClean="0">
                <a:ea typeface="MS PGothic" panose="020B0600070205080204" pitchFamily="34" charset="-128"/>
              </a:rPr>
              <a:t>Often </a:t>
            </a:r>
            <a:r>
              <a:rPr lang="en-US" altLang="en-US" sz="2000" dirty="0">
                <a:ea typeface="MS PGothic" panose="020B0600070205080204" pitchFamily="34" charset="-128"/>
              </a:rPr>
              <a:t>for the allocation of scarce resources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12612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304800"/>
            <a:ext cx="8666019"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1300" y="5921514"/>
            <a:ext cx="8666019" cy="707886"/>
          </a:xfrm>
          <a:prstGeom prst="rect">
            <a:avLst/>
          </a:prstGeom>
          <a:noFill/>
        </p:spPr>
        <p:txBody>
          <a:bodyPr wrap="square" rtlCol="0">
            <a:spAutoFit/>
          </a:bodyPr>
          <a:lstStyle/>
          <a:p>
            <a:pPr algn="just"/>
            <a:r>
              <a:rPr lang="en-US" sz="2000" b="1" i="1" dirty="0" smtClean="0"/>
              <a:t>Ronald </a:t>
            </a:r>
            <a:r>
              <a:rPr lang="en-US" sz="2000" b="1" i="1" dirty="0" err="1" smtClean="0"/>
              <a:t>Coase</a:t>
            </a:r>
            <a:r>
              <a:rPr lang="en-US" sz="2000" b="1" i="1" dirty="0" smtClean="0"/>
              <a:t> </a:t>
            </a:r>
            <a:r>
              <a:rPr lang="en-US" sz="2000" i="1" dirty="0" smtClean="0"/>
              <a:t>- Economist &amp; </a:t>
            </a:r>
            <a:r>
              <a:rPr lang="en-US" sz="2000" i="1" dirty="0"/>
              <a:t>author, Winner of  Nobel Memorial Prize in  </a:t>
            </a:r>
            <a:r>
              <a:rPr lang="en-US" sz="2000" i="1" dirty="0" smtClean="0"/>
              <a:t>Economic Sciences.</a:t>
            </a:r>
            <a:endParaRPr lang="en-US" sz="2000" i="1" dirty="0"/>
          </a:p>
        </p:txBody>
      </p:sp>
    </p:spTree>
    <p:extLst>
      <p:ext uri="{BB962C8B-B14F-4D97-AF65-F5344CB8AC3E}">
        <p14:creationId xmlns:p14="http://schemas.microsoft.com/office/powerpoint/2010/main" val="10952349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 Cycle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938" y="1447800"/>
            <a:ext cx="63341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9038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a:p>
        </p:txBody>
      </p:sp>
      <p:sp>
        <p:nvSpPr>
          <p:cNvPr id="3" name="Rectangle 2"/>
          <p:cNvSpPr/>
          <p:nvPr/>
        </p:nvSpPr>
        <p:spPr>
          <a:xfrm>
            <a:off x="1981200" y="2895600"/>
            <a:ext cx="5925918" cy="769441"/>
          </a:xfrm>
          <a:prstGeom prst="rect">
            <a:avLst/>
          </a:prstGeom>
        </p:spPr>
        <p:txBody>
          <a:bodyPr wrap="none">
            <a:spAutoFit/>
          </a:bodyPr>
          <a:lstStyle/>
          <a:p>
            <a:r>
              <a:rPr lang="en-US" sz="4400" dirty="0"/>
              <a:t>Subsets of Data Analytics</a:t>
            </a:r>
          </a:p>
        </p:txBody>
      </p:sp>
    </p:spTree>
    <p:extLst>
      <p:ext uri="{BB962C8B-B14F-4D97-AF65-F5344CB8AC3E}">
        <p14:creationId xmlns:p14="http://schemas.microsoft.com/office/powerpoint/2010/main" val="13626570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Subsets of Data Analytics</a:t>
            </a:r>
            <a:endParaRPr lang="en-US" dirty="0"/>
          </a:p>
        </p:txBody>
      </p:sp>
      <p:sp>
        <p:nvSpPr>
          <p:cNvPr id="3" name="Content Placeholder 2"/>
          <p:cNvSpPr>
            <a:spLocks noGrp="1"/>
          </p:cNvSpPr>
          <p:nvPr>
            <p:ph idx="1"/>
          </p:nvPr>
        </p:nvSpPr>
        <p:spPr/>
        <p:txBody>
          <a:bodyPr/>
          <a:lstStyle/>
          <a:p>
            <a:r>
              <a:rPr lang="en-US" dirty="0" smtClean="0"/>
              <a:t>Business intelligence (BI)</a:t>
            </a:r>
          </a:p>
          <a:p>
            <a:r>
              <a:rPr lang="en-US" dirty="0" smtClean="0"/>
              <a:t>Big data analytics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pic>
        <p:nvPicPr>
          <p:cNvPr id="8196" name="Picture 4" descr="Image result for business intellig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656" y="3505200"/>
            <a:ext cx="4226944" cy="21336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big data analy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big data analytic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524250"/>
            <a:ext cx="4115403"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096000" y="5105400"/>
            <a:ext cx="228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9306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991600" cy="1143000"/>
          </a:xfrm>
        </p:spPr>
        <p:txBody>
          <a:bodyPr>
            <a:normAutofit fontScale="90000"/>
          </a:bodyPr>
          <a:lstStyle/>
          <a:p>
            <a:r>
              <a:rPr lang="en-US" dirty="0" smtClean="0"/>
              <a:t>Business Intelligence vs. Big Data Analytics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62" y="1752600"/>
            <a:ext cx="8769838" cy="4378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87541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321" y="29964"/>
            <a:ext cx="7114080" cy="675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00746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24409"/>
            <a:ext cx="7319962" cy="518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01392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344" y="838200"/>
            <a:ext cx="811921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47364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528638"/>
            <a:ext cx="8105775" cy="580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09087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46" y="1119386"/>
            <a:ext cx="7929954" cy="375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18348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Intelligence Applications</a:t>
            </a:r>
          </a:p>
        </p:txBody>
      </p:sp>
      <p:sp>
        <p:nvSpPr>
          <p:cNvPr id="3" name="Content Placeholder 2"/>
          <p:cNvSpPr>
            <a:spLocks noGrp="1"/>
          </p:cNvSpPr>
          <p:nvPr>
            <p:ph idx="1"/>
          </p:nvPr>
        </p:nvSpPr>
        <p:spPr/>
        <p:txBody>
          <a:bodyPr>
            <a:normAutofit lnSpcReduction="10000"/>
          </a:bodyPr>
          <a:lstStyle/>
          <a:p>
            <a:r>
              <a:rPr lang="en-US" dirty="0"/>
              <a:t> Analysis of clickstream data </a:t>
            </a:r>
          </a:p>
          <a:p>
            <a:r>
              <a:rPr lang="en-US" dirty="0"/>
              <a:t> Customer profitability analysis</a:t>
            </a:r>
          </a:p>
          <a:p>
            <a:r>
              <a:rPr lang="en-US" dirty="0"/>
              <a:t> Customer segmentation analysis</a:t>
            </a:r>
          </a:p>
          <a:p>
            <a:r>
              <a:rPr lang="en-US" dirty="0"/>
              <a:t> Product recommendations</a:t>
            </a:r>
          </a:p>
          <a:p>
            <a:r>
              <a:rPr lang="en-US" dirty="0"/>
              <a:t> Campaign management</a:t>
            </a:r>
          </a:p>
          <a:p>
            <a:r>
              <a:rPr lang="en-US" dirty="0"/>
              <a:t> Pricing</a:t>
            </a:r>
          </a:p>
          <a:p>
            <a:r>
              <a:rPr lang="en-US" dirty="0"/>
              <a:t> Forecasting</a:t>
            </a:r>
          </a:p>
          <a:p>
            <a:r>
              <a:rPr lang="en-US" dirty="0"/>
              <a:t> </a:t>
            </a:r>
            <a:r>
              <a:rPr lang="en-US" dirty="0" smtClean="0"/>
              <a:t>Dashboards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817952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 Capabilities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525" y="1676400"/>
            <a:ext cx="6572250"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53672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11268" name="Picture 4" descr="Image result for business intelligence application are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519374"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75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61</a:t>
            </a:fld>
            <a:endParaRPr lang="en-US"/>
          </a:p>
        </p:txBody>
      </p:sp>
      <p:sp>
        <p:nvSpPr>
          <p:cNvPr id="3" name="Title 2"/>
          <p:cNvSpPr>
            <a:spLocks noGrp="1"/>
          </p:cNvSpPr>
          <p:nvPr>
            <p:ph type="title"/>
          </p:nvPr>
        </p:nvSpPr>
        <p:spPr>
          <a:xfrm>
            <a:off x="878889" y="457200"/>
            <a:ext cx="7350711" cy="1143000"/>
          </a:xfrm>
        </p:spPr>
        <p:txBody>
          <a:bodyPr>
            <a:normAutofit fontScale="90000"/>
          </a:bodyPr>
          <a:lstStyle/>
          <a:p>
            <a:pPr marL="0" indent="0">
              <a:buNone/>
            </a:pPr>
            <a:r>
              <a:rPr lang="en-US" dirty="0" smtClean="0"/>
              <a:t>Business Intelligence Applications</a:t>
            </a:r>
            <a:endParaRPr lang="en-US" dirty="0"/>
          </a:p>
        </p:txBody>
      </p:sp>
      <p:sp>
        <p:nvSpPr>
          <p:cNvPr id="4" name="Content Placeholder 3"/>
          <p:cNvSpPr>
            <a:spLocks noGrp="1"/>
          </p:cNvSpPr>
          <p:nvPr>
            <p:ph sz="quarter" idx="4294967295"/>
          </p:nvPr>
        </p:nvSpPr>
        <p:spPr>
          <a:xfrm>
            <a:off x="685800" y="1600200"/>
            <a:ext cx="7848600" cy="4419600"/>
          </a:xfrm>
          <a:prstGeom prst="rect">
            <a:avLst/>
          </a:prstGeom>
        </p:spPr>
        <p:txBody>
          <a:bodyPr>
            <a:normAutofit fontScale="92500" lnSpcReduction="10000"/>
          </a:bodyPr>
          <a:lstStyle/>
          <a:p>
            <a:pPr algn="just">
              <a:buClr>
                <a:schemeClr val="tx1"/>
              </a:buClr>
              <a:buFont typeface="Arial" pitchFamily="34" charset="0"/>
              <a:buChar char="•"/>
            </a:pPr>
            <a:r>
              <a:rPr lang="en-US" dirty="0" smtClean="0"/>
              <a:t>Business </a:t>
            </a:r>
            <a:r>
              <a:rPr lang="en-US" dirty="0"/>
              <a:t>i</a:t>
            </a:r>
            <a:r>
              <a:rPr lang="en-US" dirty="0" smtClean="0"/>
              <a:t>ntelligence</a:t>
            </a:r>
            <a:r>
              <a:rPr lang="en-US" dirty="0" smtClean="0">
                <a:solidFill>
                  <a:schemeClr val="tx1"/>
                </a:solidFill>
              </a:rPr>
              <a:t> is important:</a:t>
            </a:r>
            <a:endParaRPr lang="en-US" dirty="0">
              <a:solidFill>
                <a:schemeClr val="tx1"/>
              </a:solidFill>
            </a:endParaRPr>
          </a:p>
          <a:p>
            <a:pPr lvl="1" algn="just">
              <a:buClr>
                <a:schemeClr val="tx1"/>
              </a:buClr>
              <a:buFont typeface="Arial" pitchFamily="34" charset="0"/>
              <a:buChar char="•"/>
            </a:pPr>
            <a:r>
              <a:rPr lang="en-US" dirty="0" smtClean="0">
                <a:solidFill>
                  <a:schemeClr val="tx1"/>
                </a:solidFill>
              </a:rPr>
              <a:t>Predict </a:t>
            </a:r>
            <a:r>
              <a:rPr lang="en-US" dirty="0">
                <a:solidFill>
                  <a:schemeClr val="tx1"/>
                </a:solidFill>
              </a:rPr>
              <a:t>customer trends and </a:t>
            </a:r>
            <a:r>
              <a:rPr lang="en-US" dirty="0" smtClean="0">
                <a:solidFill>
                  <a:schemeClr val="tx1"/>
                </a:solidFill>
              </a:rPr>
              <a:t>behaviors</a:t>
            </a:r>
            <a:endParaRPr lang="en-US" dirty="0">
              <a:solidFill>
                <a:schemeClr val="tx1"/>
              </a:solidFill>
            </a:endParaRPr>
          </a:p>
          <a:p>
            <a:pPr lvl="1" algn="just">
              <a:buClr>
                <a:schemeClr val="tx1"/>
              </a:buClr>
              <a:buFont typeface="Arial" pitchFamily="34" charset="0"/>
              <a:buChar char="•"/>
            </a:pPr>
            <a:r>
              <a:rPr lang="en-US" dirty="0" smtClean="0">
                <a:solidFill>
                  <a:schemeClr val="tx1"/>
                </a:solidFill>
              </a:rPr>
              <a:t>Analyze, </a:t>
            </a:r>
            <a:r>
              <a:rPr lang="en-US" dirty="0">
                <a:solidFill>
                  <a:schemeClr val="tx1"/>
                </a:solidFill>
              </a:rPr>
              <a:t>interpret and deliver data in meaningful ways</a:t>
            </a:r>
          </a:p>
          <a:p>
            <a:pPr lvl="1" algn="just">
              <a:buClr>
                <a:schemeClr val="tx1"/>
              </a:buClr>
              <a:buFont typeface="Arial" pitchFamily="34" charset="0"/>
              <a:buChar char="•"/>
            </a:pPr>
            <a:r>
              <a:rPr lang="en-US" dirty="0">
                <a:solidFill>
                  <a:schemeClr val="tx1"/>
                </a:solidFill>
              </a:rPr>
              <a:t>Increase business productivity</a:t>
            </a:r>
          </a:p>
          <a:p>
            <a:pPr lvl="1" algn="just">
              <a:buClr>
                <a:schemeClr val="tx1"/>
              </a:buClr>
              <a:buFont typeface="Arial" pitchFamily="34" charset="0"/>
              <a:buChar char="•"/>
            </a:pPr>
            <a:r>
              <a:rPr lang="en-US" dirty="0">
                <a:solidFill>
                  <a:schemeClr val="tx1"/>
                </a:solidFill>
              </a:rPr>
              <a:t>Drive effective </a:t>
            </a:r>
            <a:r>
              <a:rPr lang="en-US" dirty="0" smtClean="0">
                <a:solidFill>
                  <a:schemeClr val="tx1"/>
                </a:solidFill>
              </a:rPr>
              <a:t>decision-making</a:t>
            </a:r>
          </a:p>
          <a:p>
            <a:pPr algn="just">
              <a:buClr>
                <a:schemeClr val="tx1"/>
              </a:buClr>
              <a:buFont typeface="Arial" pitchFamily="34" charset="0"/>
              <a:buChar char="•"/>
            </a:pPr>
            <a:r>
              <a:rPr lang="en-US" dirty="0" smtClean="0">
                <a:solidFill>
                  <a:schemeClr val="tx1"/>
                </a:solidFill>
              </a:rPr>
              <a:t>Enables business experts:</a:t>
            </a:r>
          </a:p>
          <a:p>
            <a:pPr lvl="1" algn="just">
              <a:buClr>
                <a:schemeClr val="tx1"/>
              </a:buClr>
              <a:buFont typeface="Arial" pitchFamily="34" charset="0"/>
              <a:buChar char="•"/>
            </a:pPr>
            <a:r>
              <a:rPr lang="en-US" dirty="0" smtClean="0">
                <a:solidFill>
                  <a:schemeClr val="tx1"/>
                </a:solidFill>
              </a:rPr>
              <a:t>Understand </a:t>
            </a:r>
            <a:r>
              <a:rPr lang="en-US" dirty="0">
                <a:solidFill>
                  <a:schemeClr val="tx1"/>
                </a:solidFill>
              </a:rPr>
              <a:t>business direction and objectives</a:t>
            </a:r>
          </a:p>
          <a:p>
            <a:pPr lvl="1" algn="just">
              <a:buClr>
                <a:schemeClr val="tx1"/>
              </a:buClr>
              <a:buFont typeface="Arial" pitchFamily="34" charset="0"/>
              <a:buChar char="•"/>
            </a:pPr>
            <a:r>
              <a:rPr lang="en-US" dirty="0">
                <a:solidFill>
                  <a:schemeClr val="tx1"/>
                </a:solidFill>
              </a:rPr>
              <a:t>Explore the meaning behind the numbers and figures in </a:t>
            </a:r>
            <a:r>
              <a:rPr lang="en-US" dirty="0" smtClean="0">
                <a:solidFill>
                  <a:schemeClr val="tx1"/>
                </a:solidFill>
              </a:rPr>
              <a:t>data</a:t>
            </a:r>
            <a:endParaRPr lang="en-US" dirty="0">
              <a:solidFill>
                <a:schemeClr val="tx1"/>
              </a:solidFill>
            </a:endParaRPr>
          </a:p>
        </p:txBody>
      </p:sp>
    </p:spTree>
    <p:extLst>
      <p:ext uri="{BB962C8B-B14F-4D97-AF65-F5344CB8AC3E}">
        <p14:creationId xmlns:p14="http://schemas.microsoft.com/office/powerpoint/2010/main" val="11228737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lgn="just">
              <a:buClr>
                <a:schemeClr val="tx1"/>
              </a:buClr>
              <a:buFont typeface="Arial" pitchFamily="34" charset="0"/>
              <a:buChar char="•"/>
            </a:pPr>
            <a:r>
              <a:rPr lang="en-US" dirty="0"/>
              <a:t>Enables business experts:</a:t>
            </a:r>
          </a:p>
          <a:p>
            <a:pPr lvl="2" algn="just">
              <a:buClr>
                <a:schemeClr val="tx1"/>
              </a:buClr>
            </a:pPr>
            <a:r>
              <a:rPr lang="en-US" dirty="0" smtClean="0"/>
              <a:t>Analyze </a:t>
            </a:r>
            <a:r>
              <a:rPr lang="en-US" dirty="0"/>
              <a:t>the causes of certain events based on data findings</a:t>
            </a:r>
          </a:p>
          <a:p>
            <a:pPr lvl="2" algn="just">
              <a:buClr>
                <a:schemeClr val="tx1"/>
              </a:buClr>
            </a:pPr>
            <a:r>
              <a:rPr lang="en-US" dirty="0"/>
              <a:t>Present technical insights using easy-to-understand language</a:t>
            </a:r>
          </a:p>
          <a:p>
            <a:pPr lvl="2" algn="just">
              <a:buClr>
                <a:schemeClr val="tx1"/>
              </a:buClr>
            </a:pPr>
            <a:r>
              <a:rPr lang="en-US" dirty="0"/>
              <a:t>Contribute to business decision-making by offering educated opinions</a:t>
            </a:r>
          </a:p>
          <a:p>
            <a:pPr marL="0" indent="0" algn="just">
              <a:buClr>
                <a:schemeClr val="tx1"/>
              </a:buClr>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
        <p:nvSpPr>
          <p:cNvPr id="6" name="Title 2"/>
          <p:cNvSpPr txBox="1">
            <a:spLocks/>
          </p:cNvSpPr>
          <p:nvPr/>
        </p:nvSpPr>
        <p:spPr>
          <a:xfrm>
            <a:off x="1107489" y="381000"/>
            <a:ext cx="7350711"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Business Intelligence Applications</a:t>
            </a:r>
            <a:endParaRPr lang="en-US" dirty="0"/>
          </a:p>
        </p:txBody>
      </p:sp>
    </p:spTree>
    <p:extLst>
      <p:ext uri="{BB962C8B-B14F-4D97-AF65-F5344CB8AC3E}">
        <p14:creationId xmlns:p14="http://schemas.microsoft.com/office/powerpoint/2010/main" val="15052105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1638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34" y="558800"/>
            <a:ext cx="9037766"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0047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Analytics Applications</a:t>
            </a:r>
            <a:endParaRPr lang="en-US" dirty="0"/>
          </a:p>
        </p:txBody>
      </p:sp>
      <p:sp>
        <p:nvSpPr>
          <p:cNvPr id="3" name="Content Placeholder 2"/>
          <p:cNvSpPr>
            <a:spLocks noGrp="1"/>
          </p:cNvSpPr>
          <p:nvPr>
            <p:ph idx="1"/>
          </p:nvPr>
        </p:nvSpPr>
        <p:spPr/>
        <p:txBody>
          <a:bodyPr>
            <a:normAutofit fontScale="92500" lnSpcReduction="20000"/>
          </a:bodyPr>
          <a:lstStyle/>
          <a:p>
            <a:pPr marL="285750" indent="-285750"/>
            <a:r>
              <a:rPr lang="en-US" sz="2400" dirty="0"/>
              <a:t>Information from multiple internal and external sources:</a:t>
            </a:r>
          </a:p>
          <a:p>
            <a:pPr lvl="1">
              <a:buFont typeface="Arial" panose="020B0604020202020204" pitchFamily="34" charset="0"/>
              <a:buChar char="•"/>
            </a:pPr>
            <a:r>
              <a:rPr lang="en-US" sz="2400" dirty="0"/>
              <a:t>Transactions</a:t>
            </a:r>
          </a:p>
          <a:p>
            <a:pPr lvl="1">
              <a:buFont typeface="Arial" panose="020B0604020202020204" pitchFamily="34" charset="0"/>
              <a:buChar char="•"/>
            </a:pPr>
            <a:r>
              <a:rPr lang="en-US" sz="2400" dirty="0"/>
              <a:t>Social media</a:t>
            </a:r>
          </a:p>
          <a:p>
            <a:pPr lvl="1">
              <a:buFont typeface="Arial" panose="020B0604020202020204" pitchFamily="34" charset="0"/>
              <a:buChar char="•"/>
            </a:pPr>
            <a:r>
              <a:rPr lang="en-US" sz="2400" dirty="0"/>
              <a:t>Enterprise content</a:t>
            </a:r>
          </a:p>
          <a:p>
            <a:pPr lvl="1">
              <a:buFont typeface="Arial" panose="020B0604020202020204" pitchFamily="34" charset="0"/>
              <a:buChar char="•"/>
            </a:pPr>
            <a:r>
              <a:rPr lang="en-US" sz="2400" dirty="0"/>
              <a:t>Sensors</a:t>
            </a:r>
          </a:p>
          <a:p>
            <a:pPr lvl="1">
              <a:buFont typeface="Arial" panose="020B0604020202020204" pitchFamily="34" charset="0"/>
              <a:buChar char="•"/>
            </a:pPr>
            <a:r>
              <a:rPr lang="en-US" sz="2400" dirty="0"/>
              <a:t>Mobile devices</a:t>
            </a:r>
          </a:p>
          <a:p>
            <a:pPr lvl="1">
              <a:buFont typeface="Arial" panose="020B0604020202020204" pitchFamily="34" charset="0"/>
              <a:buChar char="•"/>
            </a:pPr>
            <a:endParaRPr lang="en-US" sz="2400" dirty="0"/>
          </a:p>
          <a:p>
            <a:pPr marL="285750" indent="-285750"/>
            <a:r>
              <a:rPr lang="en-US" sz="2400" dirty="0"/>
              <a:t>Companies leverage data to adapt products and services to: </a:t>
            </a:r>
          </a:p>
          <a:p>
            <a:pPr lvl="1">
              <a:buFont typeface="Arial" panose="020B0604020202020204" pitchFamily="34" charset="0"/>
              <a:buChar char="•"/>
            </a:pPr>
            <a:r>
              <a:rPr lang="en-US" sz="2400" dirty="0"/>
              <a:t>Meet customer needs</a:t>
            </a:r>
          </a:p>
          <a:p>
            <a:pPr lvl="1">
              <a:buFont typeface="Arial" panose="020B0604020202020204" pitchFamily="34" charset="0"/>
              <a:buChar char="•"/>
            </a:pPr>
            <a:r>
              <a:rPr lang="en-US" sz="2400" dirty="0"/>
              <a:t>Optimize operations</a:t>
            </a:r>
          </a:p>
          <a:p>
            <a:pPr lvl="1">
              <a:buFont typeface="Arial" panose="020B0604020202020204" pitchFamily="34" charset="0"/>
              <a:buChar char="•"/>
            </a:pPr>
            <a:r>
              <a:rPr lang="en-US" sz="2400" dirty="0"/>
              <a:t>Optimize infrastructure</a:t>
            </a:r>
          </a:p>
          <a:p>
            <a:pPr lvl="1">
              <a:buFont typeface="Arial" panose="020B0604020202020204" pitchFamily="34" charset="0"/>
              <a:buChar char="•"/>
            </a:pPr>
            <a:r>
              <a:rPr lang="en-US" sz="2400" dirty="0"/>
              <a:t>Find new sources of revenue</a:t>
            </a:r>
          </a:p>
          <a:p>
            <a:pPr lvl="1">
              <a:buFont typeface="Arial" panose="020B0604020202020204" pitchFamily="34" charset="0"/>
              <a:buChar char="•"/>
            </a:pPr>
            <a:r>
              <a:rPr lang="en-US" sz="2400" dirty="0"/>
              <a:t>Can reveal more patterns and anomalies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2365363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a:t>
            </a:r>
            <a:r>
              <a:rPr lang="en-US" dirty="0"/>
              <a:t>Big Data </a:t>
            </a:r>
            <a:r>
              <a:rPr lang="en-US" dirty="0" smtClean="0"/>
              <a:t>Analytics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4650"/>
            <a:ext cx="7164024" cy="479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68959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pic>
        <p:nvPicPr>
          <p:cNvPr id="614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
            <a:ext cx="79248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9971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Remarks</a:t>
            </a:r>
            <a:endParaRPr lang="en-US" dirty="0"/>
          </a:p>
        </p:txBody>
      </p:sp>
      <p:sp>
        <p:nvSpPr>
          <p:cNvPr id="3" name="Content Placeholder 2"/>
          <p:cNvSpPr>
            <a:spLocks noGrp="1"/>
          </p:cNvSpPr>
          <p:nvPr>
            <p:ph idx="1"/>
          </p:nvPr>
        </p:nvSpPr>
        <p:spPr/>
        <p:txBody>
          <a:bodyPr/>
          <a:lstStyle/>
          <a:p>
            <a:r>
              <a:rPr lang="en-US" dirty="0" smtClean="0"/>
              <a:t>Data analysis helps in getting useful insights that help in:</a:t>
            </a:r>
          </a:p>
          <a:p>
            <a:pPr lvl="1"/>
            <a:r>
              <a:rPr lang="en-US" dirty="0" smtClean="0"/>
              <a:t>Better decision making</a:t>
            </a:r>
          </a:p>
          <a:p>
            <a:pPr lvl="1"/>
            <a:r>
              <a:rPr lang="en-US" dirty="0" smtClean="0"/>
              <a:t>Long term </a:t>
            </a:r>
            <a:r>
              <a:rPr lang="en-US" smtClean="0"/>
              <a:t>planning </a:t>
            </a:r>
          </a:p>
          <a:p>
            <a:pPr lvl="1"/>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13659910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20200" cy="6857999"/>
          </a:xfrm>
          <a:prstGeom prst="rect">
            <a:avLst/>
          </a:prstGeom>
        </p:spPr>
      </p:pic>
    </p:spTree>
    <p:extLst>
      <p:ext uri="{BB962C8B-B14F-4D97-AF65-F5344CB8AC3E}">
        <p14:creationId xmlns:p14="http://schemas.microsoft.com/office/powerpoint/2010/main" val="11926479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Data Analytics vs. Statistical Analysis</a:t>
            </a:r>
            <a:endParaRPr lang="en-US" sz="3200" dirty="0"/>
          </a:p>
        </p:txBody>
      </p:sp>
      <p:sp>
        <p:nvSpPr>
          <p:cNvPr id="3" name="Content Placeholder 2"/>
          <p:cNvSpPr>
            <a:spLocks noGrp="1"/>
          </p:cNvSpPr>
          <p:nvPr>
            <p:ph sz="half" idx="1"/>
          </p:nvPr>
        </p:nvSpPr>
        <p:spPr>
          <a:xfrm>
            <a:off x="4873214" y="1524786"/>
            <a:ext cx="3840480" cy="4672853"/>
          </a:xfrm>
        </p:spPr>
        <p:txBody>
          <a:bodyPr>
            <a:normAutofit/>
          </a:bodyPr>
          <a:lstStyle/>
          <a:p>
            <a:pPr marL="0" indent="0" algn="just">
              <a:lnSpc>
                <a:spcPct val="80000"/>
              </a:lnSpc>
              <a:buNone/>
            </a:pPr>
            <a:r>
              <a:rPr lang="en-US" sz="2400" b="1" i="1" dirty="0"/>
              <a:t>Statistical Analysis</a:t>
            </a:r>
          </a:p>
          <a:p>
            <a:pPr algn="just">
              <a:lnSpc>
                <a:spcPct val="80000"/>
              </a:lnSpc>
              <a:buSzPct val="100000"/>
              <a:buBlip>
                <a:blip r:embed="rId2"/>
              </a:buBlip>
            </a:pPr>
            <a:r>
              <a:rPr lang="en-US" sz="2400" dirty="0" smtClean="0"/>
              <a:t>Utilizes statistical and/or mathematical techniques </a:t>
            </a:r>
          </a:p>
          <a:p>
            <a:pPr algn="just">
              <a:lnSpc>
                <a:spcPct val="80000"/>
              </a:lnSpc>
              <a:buSzPct val="100000"/>
              <a:buBlip>
                <a:blip r:embed="rId2"/>
              </a:buBlip>
            </a:pPr>
            <a:r>
              <a:rPr lang="en-US" sz="2400" dirty="0" smtClean="0"/>
              <a:t>Used based on theoretical foundation</a:t>
            </a:r>
          </a:p>
          <a:p>
            <a:pPr algn="just">
              <a:lnSpc>
                <a:spcPct val="80000"/>
              </a:lnSpc>
              <a:buSzPct val="100000"/>
              <a:buBlip>
                <a:blip r:embed="rId2"/>
              </a:buBlip>
            </a:pPr>
            <a:r>
              <a:rPr lang="en-US" sz="2400" dirty="0" smtClean="0"/>
              <a:t>Seeks </a:t>
            </a:r>
            <a:r>
              <a:rPr lang="en-US" sz="2400" dirty="0"/>
              <a:t>to identify a significant level to address hypotheses </a:t>
            </a:r>
            <a:r>
              <a:rPr lang="en-US" sz="2400" dirty="0" smtClean="0"/>
              <a:t>or RQs</a:t>
            </a:r>
            <a:endParaRPr lang="en-US" sz="2400" dirty="0"/>
          </a:p>
        </p:txBody>
      </p:sp>
      <p:sp>
        <p:nvSpPr>
          <p:cNvPr id="4" name="Content Placeholder 3"/>
          <p:cNvSpPr>
            <a:spLocks noGrp="1"/>
          </p:cNvSpPr>
          <p:nvPr>
            <p:ph sz="half" idx="2"/>
          </p:nvPr>
        </p:nvSpPr>
        <p:spPr>
          <a:xfrm>
            <a:off x="539189" y="1536540"/>
            <a:ext cx="3840480" cy="4672853"/>
          </a:xfrm>
        </p:spPr>
        <p:txBody>
          <a:bodyPr>
            <a:normAutofit/>
          </a:bodyPr>
          <a:lstStyle/>
          <a:p>
            <a:pPr marL="0" indent="0" algn="just">
              <a:lnSpc>
                <a:spcPct val="80000"/>
              </a:lnSpc>
              <a:buNone/>
            </a:pPr>
            <a:r>
              <a:rPr lang="en-US" sz="2400" b="1" i="1" dirty="0"/>
              <a:t>Data Analytics</a:t>
            </a:r>
          </a:p>
          <a:p>
            <a:pPr algn="just">
              <a:lnSpc>
                <a:spcPct val="80000"/>
              </a:lnSpc>
              <a:buSzPct val="100000"/>
              <a:buBlip>
                <a:blip r:embed="rId2"/>
              </a:buBlip>
            </a:pPr>
            <a:r>
              <a:rPr lang="en-US" sz="2400" dirty="0" smtClean="0"/>
              <a:t>Utilizes </a:t>
            </a:r>
            <a:r>
              <a:rPr lang="en-US" sz="2400" dirty="0"/>
              <a:t>data mining techniques</a:t>
            </a:r>
          </a:p>
          <a:p>
            <a:pPr algn="just">
              <a:lnSpc>
                <a:spcPct val="80000"/>
              </a:lnSpc>
              <a:buSzPct val="100000"/>
              <a:buBlip>
                <a:blip r:embed="rId2"/>
              </a:buBlip>
            </a:pPr>
            <a:r>
              <a:rPr lang="en-US" sz="2400" dirty="0" smtClean="0"/>
              <a:t>Identifies </a:t>
            </a:r>
            <a:r>
              <a:rPr lang="en-US" sz="2400" dirty="0"/>
              <a:t>inexplicable or novel </a:t>
            </a:r>
            <a:r>
              <a:rPr lang="en-US" sz="2400" dirty="0" smtClean="0"/>
              <a:t>relationships/trends</a:t>
            </a:r>
            <a:endParaRPr lang="en-US" sz="2400" dirty="0"/>
          </a:p>
          <a:p>
            <a:pPr algn="just">
              <a:lnSpc>
                <a:spcPct val="80000"/>
              </a:lnSpc>
              <a:buSzPct val="100000"/>
              <a:buBlip>
                <a:blip r:embed="rId2"/>
              </a:buBlip>
            </a:pPr>
            <a:r>
              <a:rPr lang="en-US" sz="2400" dirty="0" smtClean="0"/>
              <a:t>Seeks to visualize the data to allow the observation of </a:t>
            </a:r>
            <a:r>
              <a:rPr lang="en-US" sz="2400" dirty="0"/>
              <a:t>relationships/</a:t>
            </a:r>
            <a:r>
              <a:rPr lang="en-US" sz="2400" dirty="0" smtClean="0"/>
              <a:t>trends</a:t>
            </a:r>
            <a:endParaRPr lang="en-US" sz="2400" dirty="0"/>
          </a:p>
        </p:txBody>
      </p:sp>
      <p:pic>
        <p:nvPicPr>
          <p:cNvPr id="5" name="Picture 4" descr="P2070002.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7636" y="4666339"/>
            <a:ext cx="3802063" cy="173952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459520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90800"/>
            <a:ext cx="8229600" cy="1143000"/>
          </a:xfrm>
        </p:spPr>
        <p:txBody>
          <a:bodyPr/>
          <a:lstStyle/>
          <a:p>
            <a:r>
              <a:rPr lang="en-US" dirty="0" smtClean="0"/>
              <a:t>Steps of Data Analytics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8294592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
            <a:ext cx="6400799" cy="640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08876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838200"/>
            <a:ext cx="7273968" cy="433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1230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
        <p:nvSpPr>
          <p:cNvPr id="4" name="Content Placeholder 3"/>
          <p:cNvSpPr>
            <a:spLocks noGrp="1"/>
          </p:cNvSpPr>
          <p:nvPr>
            <p:ph sz="quarter" idx="4294967295"/>
          </p:nvPr>
        </p:nvSpPr>
        <p:spPr>
          <a:xfrm>
            <a:off x="685800" y="1600200"/>
            <a:ext cx="7848600" cy="4419600"/>
          </a:xfrm>
          <a:prstGeom prst="rect">
            <a:avLst/>
          </a:prstGeom>
        </p:spPr>
        <p:txBody>
          <a:bodyPr/>
          <a:lstStyle/>
          <a:p>
            <a:pPr marL="45720" indent="0" algn="just">
              <a:buNone/>
            </a:pPr>
            <a:endParaRPr lang="en-US" sz="2400" dirty="0" smtClean="0">
              <a:solidFill>
                <a:schemeClr val="tx1"/>
              </a:solidFill>
            </a:endParaRPr>
          </a:p>
          <a:p>
            <a:pPr marL="45720" indent="0" algn="just">
              <a:buNone/>
            </a:pPr>
            <a:endParaRPr lang="en-US" dirty="0">
              <a:solidFill>
                <a:schemeClr val="tx1"/>
              </a:solidFill>
            </a:endParaRPr>
          </a:p>
          <a:p>
            <a:pPr marL="45720" indent="0" algn="just">
              <a:buNone/>
            </a:pPr>
            <a:endParaRPr lang="en-US" dirty="0">
              <a:solidFill>
                <a:schemeClr val="tx1"/>
              </a:solidFill>
            </a:endParaRPr>
          </a:p>
        </p:txBody>
      </p:sp>
      <p:graphicFrame>
        <p:nvGraphicFramePr>
          <p:cNvPr id="5" name="Diagram 4"/>
          <p:cNvGraphicFramePr/>
          <p:nvPr>
            <p:extLst>
              <p:ext uri="{D42A27DB-BD31-4B8C-83A1-F6EECF244321}">
                <p14:modId xmlns:p14="http://schemas.microsoft.com/office/powerpoint/2010/main" val="2837977538"/>
              </p:ext>
            </p:extLst>
          </p:nvPr>
        </p:nvGraphicFramePr>
        <p:xfrm>
          <a:off x="457200" y="152400"/>
          <a:ext cx="8305800" cy="655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4282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709C7"/>
                </a:solidFill>
              </a:rPr>
              <a:t>1.</a:t>
            </a:r>
            <a:r>
              <a:rPr lang="en-US" dirty="0" smtClean="0"/>
              <a:t> Goal Setting</a:t>
            </a:r>
            <a:endParaRPr lang="en-US" dirty="0"/>
          </a:p>
        </p:txBody>
      </p:sp>
      <p:sp>
        <p:nvSpPr>
          <p:cNvPr id="3" name="Content Placeholder 2"/>
          <p:cNvSpPr>
            <a:spLocks noGrp="1"/>
          </p:cNvSpPr>
          <p:nvPr>
            <p:ph idx="1"/>
          </p:nvPr>
        </p:nvSpPr>
        <p:spPr>
          <a:xfrm>
            <a:off x="457200" y="1722437"/>
            <a:ext cx="8229600" cy="4525963"/>
          </a:xfrm>
        </p:spPr>
        <p:txBody>
          <a:bodyPr>
            <a:normAutofit fontScale="85000" lnSpcReduction="20000"/>
          </a:bodyPr>
          <a:lstStyle/>
          <a:p>
            <a:pPr algn="just"/>
            <a:r>
              <a:rPr lang="en-US" dirty="0" smtClean="0"/>
              <a:t>The business </a:t>
            </a:r>
            <a:r>
              <a:rPr lang="en-US" dirty="0"/>
              <a:t>unit has to decide on objectives for the data </a:t>
            </a:r>
            <a:r>
              <a:rPr lang="en-US" dirty="0" smtClean="0"/>
              <a:t>analytics.</a:t>
            </a:r>
          </a:p>
          <a:p>
            <a:pPr algn="just"/>
            <a:r>
              <a:rPr lang="en-US" dirty="0"/>
              <a:t>These objectives might be set out in question </a:t>
            </a:r>
            <a:r>
              <a:rPr lang="en-US" dirty="0" smtClean="0"/>
              <a:t>format</a:t>
            </a:r>
          </a:p>
          <a:p>
            <a:pPr algn="just"/>
            <a:r>
              <a:rPr lang="en-US" dirty="0" smtClean="0"/>
              <a:t>For example</a:t>
            </a:r>
            <a:r>
              <a:rPr lang="en-US" dirty="0"/>
              <a:t>, if a</a:t>
            </a:r>
            <a:r>
              <a:rPr lang="en-US" dirty="0" smtClean="0"/>
              <a:t> </a:t>
            </a:r>
            <a:r>
              <a:rPr lang="en-US" dirty="0"/>
              <a:t>business is struggling to </a:t>
            </a:r>
            <a:r>
              <a:rPr lang="en-US" dirty="0">
                <a:solidFill>
                  <a:srgbClr val="FF0000"/>
                </a:solidFill>
              </a:rPr>
              <a:t>sell its products</a:t>
            </a:r>
            <a:r>
              <a:rPr lang="en-US" dirty="0"/>
              <a:t>, some relevant questions may </a:t>
            </a:r>
            <a:r>
              <a:rPr lang="en-US" dirty="0" smtClean="0"/>
              <a:t>be: </a:t>
            </a:r>
          </a:p>
          <a:p>
            <a:pPr lvl="1" algn="just"/>
            <a:r>
              <a:rPr lang="en-US" dirty="0" smtClean="0"/>
              <a:t>Are </a:t>
            </a:r>
            <a:r>
              <a:rPr lang="en-US" dirty="0"/>
              <a:t>we overpricing our goods</a:t>
            </a:r>
            <a:r>
              <a:rPr lang="en-US" dirty="0" smtClean="0"/>
              <a:t>? </a:t>
            </a:r>
          </a:p>
          <a:p>
            <a:pPr lvl="1" algn="just"/>
            <a:r>
              <a:rPr lang="en-US" dirty="0" smtClean="0"/>
              <a:t>How </a:t>
            </a:r>
            <a:r>
              <a:rPr lang="en-US" dirty="0"/>
              <a:t>is the competition’s product different to ours</a:t>
            </a:r>
            <a:r>
              <a:rPr lang="en-US" dirty="0" smtClean="0"/>
              <a:t>?</a:t>
            </a:r>
            <a:endParaRPr lang="en-US" dirty="0"/>
          </a:p>
          <a:p>
            <a:pPr algn="just"/>
            <a:r>
              <a:rPr lang="en-US" dirty="0" smtClean="0"/>
              <a:t>To </a:t>
            </a:r>
            <a:r>
              <a:rPr lang="en-US" dirty="0"/>
              <a:t>answer </a:t>
            </a:r>
            <a:r>
              <a:rPr lang="en-US" dirty="0" smtClean="0"/>
              <a:t>the </a:t>
            </a:r>
            <a:r>
              <a:rPr lang="en-US" dirty="0"/>
              <a:t>question, “Are we overpricing our goods?” </a:t>
            </a:r>
            <a:r>
              <a:rPr lang="en-US" dirty="0" smtClean="0"/>
              <a:t>business company </a:t>
            </a:r>
            <a:r>
              <a:rPr lang="en-US" dirty="0"/>
              <a:t>have to gather </a:t>
            </a:r>
            <a:r>
              <a:rPr lang="en-US" dirty="0" smtClean="0"/>
              <a:t>data of:</a:t>
            </a:r>
          </a:p>
          <a:p>
            <a:pPr lvl="1" algn="just"/>
            <a:r>
              <a:rPr lang="en-US" dirty="0" smtClean="0"/>
              <a:t>Production costs</a:t>
            </a:r>
          </a:p>
          <a:p>
            <a:pPr lvl="1" algn="just"/>
            <a:r>
              <a:rPr lang="en-US" dirty="0" smtClean="0"/>
              <a:t>Details about </a:t>
            </a:r>
            <a:r>
              <a:rPr lang="en-US" dirty="0"/>
              <a:t>the price of similar goods on the market.</a:t>
            </a:r>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124" name="Picture 4" descr="Image result for goal set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6600" y="229262"/>
            <a:ext cx="1371600" cy="138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00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942</TotalTime>
  <Words>2509</Words>
  <Application>Microsoft Office PowerPoint</Application>
  <PresentationFormat>On-screen Show (4:3)</PresentationFormat>
  <Paragraphs>452</Paragraphs>
  <Slides>71</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3" baseType="lpstr">
      <vt:lpstr>Office Theme</vt:lpstr>
      <vt:lpstr>Equation</vt:lpstr>
      <vt:lpstr>Data Analytics</vt:lpstr>
      <vt:lpstr>Outline</vt:lpstr>
      <vt:lpstr>What is Data Analytics?</vt:lpstr>
      <vt:lpstr>PowerPoint Presentation</vt:lpstr>
      <vt:lpstr>PowerPoint Presentation</vt:lpstr>
      <vt:lpstr>Data Analytics Capabilities</vt:lpstr>
      <vt:lpstr>Steps of Data Analytics</vt:lpstr>
      <vt:lpstr>PowerPoint Presentation</vt:lpstr>
      <vt:lpstr>1. Goal Setting</vt:lpstr>
      <vt:lpstr>2. Setting Priorities for Measurements</vt:lpstr>
      <vt:lpstr>3. Data Gathering</vt:lpstr>
      <vt:lpstr>4. Data Cleansing</vt:lpstr>
      <vt:lpstr>Data Cleansing Cycle</vt:lpstr>
      <vt:lpstr>5. Data Analysis</vt:lpstr>
      <vt:lpstr>PowerPoint Presentation</vt:lpstr>
      <vt:lpstr>PowerPoint Presentation</vt:lpstr>
      <vt:lpstr>      I Preprocessing</vt:lpstr>
      <vt:lpstr>Data Normalization</vt:lpstr>
      <vt:lpstr>II Feature Engineering FE</vt:lpstr>
      <vt:lpstr>Feature Extraction</vt:lpstr>
      <vt:lpstr>Feature Selection</vt:lpstr>
      <vt:lpstr>Feature selection Approaches</vt:lpstr>
      <vt:lpstr>Feature Selection Approaches </vt:lpstr>
      <vt:lpstr>Limitations on Feature Engineering</vt:lpstr>
      <vt:lpstr>III Model Training</vt:lpstr>
      <vt:lpstr>Supervised vs. Unsupervised Learning</vt:lpstr>
      <vt:lpstr>Models for Analysis</vt:lpstr>
      <vt:lpstr>Classification</vt:lpstr>
      <vt:lpstr> Classifiers</vt:lpstr>
      <vt:lpstr>Classification vs. Prediction</vt:lpstr>
      <vt:lpstr>PowerPoint Presentation</vt:lpstr>
      <vt:lpstr>Regression</vt:lpstr>
      <vt:lpstr>Issues regarding Models for Analysis</vt:lpstr>
      <vt:lpstr>IV Model Optimization</vt:lpstr>
      <vt:lpstr>V Performance Evaluation</vt:lpstr>
      <vt:lpstr>6. Results interpretation</vt:lpstr>
      <vt:lpstr>PowerPoint Presentation</vt:lpstr>
      <vt:lpstr>Types of Data Analytics</vt:lpstr>
      <vt:lpstr>Decision Models</vt:lpstr>
      <vt:lpstr>Decision Models</vt:lpstr>
      <vt:lpstr>Decision Models</vt:lpstr>
      <vt:lpstr>Decision Models</vt:lpstr>
      <vt:lpstr>PowerPoint Presentation</vt:lpstr>
      <vt:lpstr>Decision Models</vt:lpstr>
      <vt:lpstr>PowerPoint Presentation</vt:lpstr>
      <vt:lpstr>Decision Models</vt:lpstr>
      <vt:lpstr>Decision Models</vt:lpstr>
      <vt:lpstr>Decision Models</vt:lpstr>
      <vt:lpstr>PowerPoint Presentation</vt:lpstr>
      <vt:lpstr>Data Analytics Cycle</vt:lpstr>
      <vt:lpstr>PowerPoint Presentation</vt:lpstr>
      <vt:lpstr>Subsets of Data Analytics</vt:lpstr>
      <vt:lpstr>Business Intelligence vs. Big Data Analytics</vt:lpstr>
      <vt:lpstr>PowerPoint Presentation</vt:lpstr>
      <vt:lpstr>PowerPoint Presentation</vt:lpstr>
      <vt:lpstr>PowerPoint Presentation</vt:lpstr>
      <vt:lpstr>PowerPoint Presentation</vt:lpstr>
      <vt:lpstr>PowerPoint Presentation</vt:lpstr>
      <vt:lpstr>Business Intelligence Applications</vt:lpstr>
      <vt:lpstr>PowerPoint Presentation</vt:lpstr>
      <vt:lpstr>Business Intelligence Applications</vt:lpstr>
      <vt:lpstr>PowerPoint Presentation</vt:lpstr>
      <vt:lpstr>PowerPoint Presentation</vt:lpstr>
      <vt:lpstr>Big Data Analytics Applications</vt:lpstr>
      <vt:lpstr>Applications of Big Data Analytics</vt:lpstr>
      <vt:lpstr>PowerPoint Presentation</vt:lpstr>
      <vt:lpstr>Concluding Remarks</vt:lpstr>
      <vt:lpstr>PowerPoint Presentation</vt:lpstr>
      <vt:lpstr>Data Analytics vs. Statistical Analysis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dc:title>
  <dc:creator>Ciit-Student</dc:creator>
  <cp:lastModifiedBy>Ciit-Student</cp:lastModifiedBy>
  <cp:revision>156</cp:revision>
  <dcterms:created xsi:type="dcterms:W3CDTF">2006-08-16T00:00:00Z</dcterms:created>
  <dcterms:modified xsi:type="dcterms:W3CDTF">2018-09-03T05:00:22Z</dcterms:modified>
</cp:coreProperties>
</file>